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  <p:sldId id="258" r:id="rId3"/>
    <p:sldId id="696" r:id="rId4"/>
    <p:sldId id="710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697" r:id="rId14"/>
    <p:sldId id="700" r:id="rId15"/>
    <p:sldId id="699" r:id="rId16"/>
    <p:sldId id="701" r:id="rId17"/>
    <p:sldId id="702" r:id="rId18"/>
    <p:sldId id="703" r:id="rId19"/>
    <p:sldId id="704" r:id="rId20"/>
    <p:sldId id="705" r:id="rId21"/>
    <p:sldId id="706" r:id="rId22"/>
    <p:sldId id="707" r:id="rId23"/>
    <p:sldId id="708" r:id="rId24"/>
    <p:sldId id="709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34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75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57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368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365126"/>
            <a:ext cx="2621280" cy="420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CN" altLang="en-US" dirty="0"/>
              <a:t>点击此处添加标题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187234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62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70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032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924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63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3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43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582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1F119-9551-4B73-9F4C-29B6573988E6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B8DE-1373-411A-899C-CBDE5F24B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34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6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63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58.bin"/><Relationship Id="rId21" Type="http://schemas.openxmlformats.org/officeDocument/2006/relationships/oleObject" Target="../embeddings/oleObject67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9.wmf"/><Relationship Id="rId20" Type="http://schemas.openxmlformats.org/officeDocument/2006/relationships/image" Target="../media/image61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62.bin"/><Relationship Id="rId24" Type="http://schemas.openxmlformats.org/officeDocument/2006/relationships/image" Target="../media/image63.wmf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68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66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58.wmf"/><Relationship Id="rId22" Type="http://schemas.openxmlformats.org/officeDocument/2006/relationships/image" Target="../media/image6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69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7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83.wmf"/><Relationship Id="rId4" Type="http://schemas.openxmlformats.org/officeDocument/2006/relationships/image" Target="../media/image80.wmf"/><Relationship Id="rId9" Type="http://schemas.openxmlformats.org/officeDocument/2006/relationships/oleObject" Target="../embeddings/oleObject88.bin"/><Relationship Id="rId14" Type="http://schemas.openxmlformats.org/officeDocument/2006/relationships/image" Target="../media/image8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13" Type="http://schemas.openxmlformats.org/officeDocument/2006/relationships/oleObject" Target="../embeddings/oleObject96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0" Type="http://schemas.openxmlformats.org/officeDocument/2006/relationships/image" Target="../media/image89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9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9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9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9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4.wmf"/><Relationship Id="rId11" Type="http://schemas.openxmlformats.org/officeDocument/2006/relationships/oleObject" Target="../embeddings/oleObject102.bin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4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9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3280229" y="3973162"/>
            <a:ext cx="537028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280229" y="4826248"/>
            <a:ext cx="537028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4880343" y="4061637"/>
            <a:ext cx="2436503" cy="764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accent1">
                    <a:lumMod val="75000"/>
                  </a:schemeClr>
                </a:solidFill>
              </a:rPr>
              <a:t>大学数学</a:t>
            </a:r>
          </a:p>
        </p:txBody>
      </p:sp>
      <p:sp>
        <p:nvSpPr>
          <p:cNvPr id="2" name="六边形 1"/>
          <p:cNvSpPr/>
          <p:nvPr/>
        </p:nvSpPr>
        <p:spPr>
          <a:xfrm rot="5400000">
            <a:off x="5185233" y="1679827"/>
            <a:ext cx="1821533" cy="1669318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六边形 15"/>
          <p:cNvSpPr/>
          <p:nvPr/>
        </p:nvSpPr>
        <p:spPr>
          <a:xfrm rot="3240977">
            <a:off x="5122824" y="1643458"/>
            <a:ext cx="1909371" cy="1749816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4472335">
            <a:off x="5131374" y="1651050"/>
            <a:ext cx="1909371" cy="1749816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3BB09B65-0357-44CB-B2FB-8F478E4CC778}"/>
              </a:ext>
            </a:extLst>
          </p:cNvPr>
          <p:cNvSpPr/>
          <p:nvPr/>
        </p:nvSpPr>
        <p:spPr>
          <a:xfrm>
            <a:off x="1186982" y="1496895"/>
            <a:ext cx="8263801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在第一章第二节的例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2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中已经指出，碳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14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的衰减系数</a:t>
            </a:r>
            <a:endParaRPr lang="en-US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DF69EB3-7F74-46ED-991E-2E786252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589" y="1815733"/>
            <a:ext cx="143698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72ECA559-96F1-4955-A7D7-071A568D56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599118"/>
              </p:ext>
            </p:extLst>
          </p:nvPr>
        </p:nvGraphicFramePr>
        <p:xfrm>
          <a:off x="4592543" y="2312301"/>
          <a:ext cx="482400" cy="38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3" imgW="482400" imgH="380880" progId="Equation.DSMT4">
                  <p:embed/>
                </p:oleObj>
              </mc:Choice>
              <mc:Fallback>
                <p:oleObj name="Equation" r:id="rId3" imgW="482400" imgH="38088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4E3401AA-405E-4FCD-A43F-FBB87DDC96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543" y="2312301"/>
                        <a:ext cx="482400" cy="3808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E6AD16B7-2EE4-4340-BF35-2AF6212685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058121"/>
              </p:ext>
            </p:extLst>
          </p:nvPr>
        </p:nvGraphicFramePr>
        <p:xfrm>
          <a:off x="4026399" y="2901953"/>
          <a:ext cx="2097088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5" imgW="952200" imgH="241200" progId="Equation.DSMT4">
                  <p:embed/>
                </p:oleObj>
              </mc:Choice>
              <mc:Fallback>
                <p:oleObj name="Equation" r:id="rId5" imgW="952200" imgH="24120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EB13E3CB-D2C8-43AA-9E64-6FBB006A2D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6399" y="2901953"/>
                        <a:ext cx="2097088" cy="531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FE98D4A9-3F49-489A-92CC-C2978F3B9522}"/>
              </a:ext>
            </a:extLst>
          </p:cNvPr>
          <p:cNvSpPr/>
          <p:nvPr/>
        </p:nvSpPr>
        <p:spPr>
          <a:xfrm>
            <a:off x="1183673" y="3586841"/>
            <a:ext cx="6647974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这样就清楚了这个关系式是如何得来的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AD3DBFF-0AB7-45F1-8998-49D30A985C9D}"/>
              </a:ext>
            </a:extLst>
          </p:cNvPr>
          <p:cNvSpPr/>
          <p:nvPr/>
        </p:nvSpPr>
        <p:spPr>
          <a:xfrm>
            <a:off x="1186982" y="2091005"/>
            <a:ext cx="3522118" cy="657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𝑘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=−0.0001209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，所以</a:t>
            </a:r>
            <a:endParaRPr lang="en-US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C8445F0-015B-4B44-BDD2-908C7D44E8A9}"/>
              </a:ext>
            </a:extLst>
          </p:cNvPr>
          <p:cNvSpPr/>
          <p:nvPr/>
        </p:nvSpPr>
        <p:spPr>
          <a:xfrm>
            <a:off x="5074943" y="2101104"/>
            <a:ext cx="4852610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含量与时间之间的函数关系是</a:t>
            </a:r>
            <a:endParaRPr lang="en-US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39B6D9C-C4C4-41C8-B737-E7761E6C65FD}"/>
              </a:ext>
            </a:extLst>
          </p:cNvPr>
          <p:cNvSpPr/>
          <p:nvPr/>
        </p:nvSpPr>
        <p:spPr>
          <a:xfrm>
            <a:off x="1183673" y="4191814"/>
            <a:ext cx="9879628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人口模型的函数关系（第一章第二节的例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3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）也是同样得到的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74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对象 28">
            <a:extLst>
              <a:ext uri="{FF2B5EF4-FFF2-40B4-BE49-F238E27FC236}">
                <a16:creationId xmlns:a16="http://schemas.microsoft.com/office/drawing/2014/main" id="{8875B5EE-FE98-4DAE-9914-AAD32F7DA0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200118"/>
              </p:ext>
            </p:extLst>
          </p:nvPr>
        </p:nvGraphicFramePr>
        <p:xfrm>
          <a:off x="5366026" y="1946326"/>
          <a:ext cx="1320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" name="Equation" r:id="rId3" imgW="1320480" imgH="469800" progId="Equation.DSMT4">
                  <p:embed/>
                </p:oleObj>
              </mc:Choice>
              <mc:Fallback>
                <p:oleObj name="Equation" r:id="rId3" imgW="1320480" imgH="469800" progId="Equation.DSMT4">
                  <p:embed/>
                  <p:pic>
                    <p:nvPicPr>
                      <p:cNvPr id="29" name="对象 28">
                        <a:extLst>
                          <a:ext uri="{FF2B5EF4-FFF2-40B4-BE49-F238E27FC236}">
                            <a16:creationId xmlns:a16="http://schemas.microsoft.com/office/drawing/2014/main" id="{8875B5EE-FE98-4DAE-9914-AAD32F7DA0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6026" y="1946326"/>
                        <a:ext cx="1320800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1C18233B-3469-4690-9FC7-07F77E12007F}"/>
              </a:ext>
            </a:extLst>
          </p:cNvPr>
          <p:cNvSpPr/>
          <p:nvPr/>
        </p:nvSpPr>
        <p:spPr>
          <a:xfrm>
            <a:off x="1076435" y="561302"/>
            <a:ext cx="9908983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rgbClr val="FF0000"/>
                </a:solidFill>
                <a:cs typeface="Levenim MT" panose="02010502060101010101" pitchFamily="2" charset="-79"/>
              </a:rPr>
              <a:t>例</a:t>
            </a:r>
            <a:r>
              <a:rPr lang="en-US" altLang="zh-CN" sz="2800" b="1" dirty="0">
                <a:solidFill>
                  <a:srgbClr val="FF0000"/>
                </a:solidFill>
                <a:cs typeface="Levenim MT" panose="02010502060101010101" pitchFamily="2" charset="-79"/>
              </a:rPr>
              <a:t>4</a:t>
            </a:r>
            <a:r>
              <a:rPr lang="en-US" altLang="zh-CN" sz="2800" dirty="0">
                <a:cs typeface="Levenim MT" panose="02010502060101010101" pitchFamily="2" charset="-79"/>
              </a:rPr>
              <a:t> </a:t>
            </a:r>
            <a:r>
              <a:rPr lang="zh-CN" altLang="zh-CN" sz="2800" b="1" dirty="0">
                <a:solidFill>
                  <a:srgbClr val="FF0000"/>
                </a:solidFill>
                <a:cs typeface="Levenim MT" panose="02010502060101010101" pitchFamily="2" charset="-79"/>
              </a:rPr>
              <a:t>连续复利</a:t>
            </a:r>
            <a:r>
              <a:rPr lang="en-US" altLang="zh-CN" sz="2800" b="1" dirty="0">
                <a:solidFill>
                  <a:srgbClr val="FF0000"/>
                </a:solidFill>
                <a:cs typeface="Levenim MT" panose="02010502060101010101" pitchFamily="2" charset="-79"/>
              </a:rPr>
              <a:t>. </a:t>
            </a:r>
            <a:r>
              <a:rPr lang="zh-CN" altLang="zh-CN" sz="2800" dirty="0">
                <a:cs typeface="Levenim MT" panose="02010502060101010101" pitchFamily="2" charset="-79"/>
              </a:rPr>
              <a:t>这里回头再看连续复利问题</a:t>
            </a:r>
            <a:r>
              <a:rPr lang="en-US" altLang="zh-CN" sz="2800" dirty="0">
                <a:cs typeface="Levenim MT" panose="02010502060101010101" pitchFamily="2" charset="-79"/>
              </a:rPr>
              <a:t>. </a:t>
            </a:r>
            <a:r>
              <a:rPr lang="zh-CN" altLang="zh-CN" sz="2800" dirty="0">
                <a:cs typeface="Levenim MT" panose="02010502060101010101" pitchFamily="2" charset="-79"/>
              </a:rPr>
              <a:t>由第二章的推导，</a:t>
            </a:r>
            <a:endParaRPr lang="zh-CN" altLang="en-US" sz="2800" dirty="0">
              <a:cs typeface="Levenim MT" panose="02010502060101010101" pitchFamily="2" charset="-79"/>
            </a:endParaRPr>
          </a:p>
        </p:txBody>
      </p:sp>
      <p:graphicFrame>
        <p:nvGraphicFramePr>
          <p:cNvPr id="26" name="对象 25">
            <a:extLst>
              <a:ext uri="{FF2B5EF4-FFF2-40B4-BE49-F238E27FC236}">
                <a16:creationId xmlns:a16="http://schemas.microsoft.com/office/drawing/2014/main" id="{E9A11358-E798-4D33-8811-975375261A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746830"/>
              </p:ext>
            </p:extLst>
          </p:nvPr>
        </p:nvGraphicFramePr>
        <p:xfrm>
          <a:off x="5169176" y="5626765"/>
          <a:ext cx="1714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2" name="Equation" r:id="rId5" imgW="1714320" imgH="736560" progId="Equation.DSMT4">
                  <p:embed/>
                </p:oleObj>
              </mc:Choice>
              <mc:Fallback>
                <p:oleObj name="Equation" r:id="rId5" imgW="1714320" imgH="736560" progId="Equation.DSMT4">
                  <p:embed/>
                  <p:pic>
                    <p:nvPicPr>
                      <p:cNvPr id="25" name="对象 24">
                        <a:extLst>
                          <a:ext uri="{FF2B5EF4-FFF2-40B4-BE49-F238E27FC236}">
                            <a16:creationId xmlns:a16="http://schemas.microsoft.com/office/drawing/2014/main" id="{C0819E19-7FDF-45A2-86E2-F1A28C24D2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176" y="5626765"/>
                        <a:ext cx="1714500" cy="73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组合 16">
            <a:extLst>
              <a:ext uri="{FF2B5EF4-FFF2-40B4-BE49-F238E27FC236}">
                <a16:creationId xmlns:a16="http://schemas.microsoft.com/office/drawing/2014/main" id="{0597AC4F-0986-4687-A2D9-B32DAA890BD7}"/>
              </a:ext>
            </a:extLst>
          </p:cNvPr>
          <p:cNvGrpSpPr/>
          <p:nvPr/>
        </p:nvGrpSpPr>
        <p:grpSpPr>
          <a:xfrm>
            <a:off x="1049281" y="4762153"/>
            <a:ext cx="5977270" cy="778291"/>
            <a:chOff x="1049281" y="4762153"/>
            <a:chExt cx="5977270" cy="778291"/>
          </a:xfrm>
        </p:grpSpPr>
        <p:graphicFrame>
          <p:nvGraphicFramePr>
            <p:cNvPr id="25" name="对象 24">
              <a:extLst>
                <a:ext uri="{FF2B5EF4-FFF2-40B4-BE49-F238E27FC236}">
                  <a16:creationId xmlns:a16="http://schemas.microsoft.com/office/drawing/2014/main" id="{C0819E19-7FDF-45A2-86E2-F1A28C24D22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7215629"/>
                </p:ext>
              </p:extLst>
            </p:nvPr>
          </p:nvGraphicFramePr>
          <p:xfrm>
            <a:off x="6226451" y="4803844"/>
            <a:ext cx="8001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3" name="Equation" r:id="rId7" imgW="799920" imgH="736560" progId="Equation.DSMT4">
                    <p:embed/>
                  </p:oleObj>
                </mc:Choice>
                <mc:Fallback>
                  <p:oleObj name="Equation" r:id="rId7" imgW="799920" imgH="736560" progId="Equation.DSMT4">
                    <p:embed/>
                    <p:pic>
                      <p:nvPicPr>
                        <p:cNvPr id="21" name="对象 20">
                          <a:extLst>
                            <a:ext uri="{FF2B5EF4-FFF2-40B4-BE49-F238E27FC236}">
                              <a16:creationId xmlns:a16="http://schemas.microsoft.com/office/drawing/2014/main" id="{DFB3CD23-974D-407A-930F-052D613160F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26451" y="4803844"/>
                          <a:ext cx="800100" cy="7366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989D9E8-66AA-4AF3-B767-00D84FE0E906}"/>
                </a:ext>
              </a:extLst>
            </p:cNvPr>
            <p:cNvSpPr/>
            <p:nvPr/>
          </p:nvSpPr>
          <p:spPr>
            <a:xfrm>
              <a:off x="1049281" y="4762153"/>
              <a:ext cx="5232249" cy="6568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cs typeface="Levenim MT" panose="02010502060101010101" pitchFamily="2" charset="-79"/>
                </a:rPr>
                <a:t>看作单位时间内本利和的变化率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56711AA-BC28-47AD-AFE8-BDB679471212}"/>
              </a:ext>
            </a:extLst>
          </p:cNvPr>
          <p:cNvGrpSpPr/>
          <p:nvPr/>
        </p:nvGrpSpPr>
        <p:grpSpPr>
          <a:xfrm>
            <a:off x="1067435" y="1178228"/>
            <a:ext cx="7236736" cy="656846"/>
            <a:chOff x="1067435" y="1178228"/>
            <a:chExt cx="7236736" cy="656846"/>
          </a:xfrm>
        </p:grpSpPr>
        <p:graphicFrame>
          <p:nvGraphicFramePr>
            <p:cNvPr id="9" name="对象 8">
              <a:extLst>
                <a:ext uri="{FF2B5EF4-FFF2-40B4-BE49-F238E27FC236}">
                  <a16:creationId xmlns:a16="http://schemas.microsoft.com/office/drawing/2014/main" id="{1347DD4C-3004-4CEE-8E58-3280182A934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2211795"/>
                </p:ext>
              </p:extLst>
            </p:nvPr>
          </p:nvGraphicFramePr>
          <p:xfrm>
            <a:off x="4124947" y="1389736"/>
            <a:ext cx="444240" cy="431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4" name="Equation" r:id="rId9" imgW="444240" imgH="431640" progId="Equation.DSMT4">
                    <p:embed/>
                  </p:oleObj>
                </mc:Choice>
                <mc:Fallback>
                  <p:oleObj name="Equation" r:id="rId9" imgW="444240" imgH="431640" progId="Equation.DSMT4">
                    <p:embed/>
                    <p:pic>
                      <p:nvPicPr>
                        <p:cNvPr id="8" name="对象 7">
                          <a:extLst>
                            <a:ext uri="{FF2B5EF4-FFF2-40B4-BE49-F238E27FC236}">
                              <a16:creationId xmlns:a16="http://schemas.microsoft.com/office/drawing/2014/main" id="{9142A249-9C3A-4ACD-84BE-DB5C965B07D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4947" y="1389736"/>
                          <a:ext cx="444240" cy="4316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9BAB3E5-5BAB-49AA-949A-781875DBAD57}"/>
                </a:ext>
              </a:extLst>
            </p:cNvPr>
            <p:cNvSpPr/>
            <p:nvPr/>
          </p:nvSpPr>
          <p:spPr>
            <a:xfrm>
              <a:off x="1067435" y="1178228"/>
              <a:ext cx="3186514" cy="6568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cs typeface="Levenim MT" panose="02010502060101010101" pitchFamily="2" charset="-79"/>
                </a:rPr>
                <a:t>年利率为</a:t>
              </a:r>
              <a:r>
                <a:rPr lang="en-US" altLang="zh-CN" sz="2800" i="1" dirty="0">
                  <a:cs typeface="Levenim MT" panose="02010502060101010101" pitchFamily="2" charset="-79"/>
                </a:rPr>
                <a:t>r</a:t>
              </a:r>
              <a:r>
                <a:rPr lang="zh-CN" altLang="en-US" sz="2800" dirty="0">
                  <a:cs typeface="Levenim MT" panose="02010502060101010101" pitchFamily="2" charset="-79"/>
                </a:rPr>
                <a:t>，</a:t>
              </a:r>
              <a:r>
                <a:rPr lang="zh-CN" altLang="zh-CN" sz="2800" dirty="0">
                  <a:cs typeface="Levenim MT" panose="02010502060101010101" pitchFamily="2" charset="-79"/>
                </a:rPr>
                <a:t>本金为</a:t>
              </a:r>
              <a:endParaRPr lang="en-US" altLang="zh-CN" sz="2800" dirty="0">
                <a:cs typeface="Levenim MT" panose="02010502060101010101" pitchFamily="2" charset="-79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639505EF-9FAC-4586-884C-B08027F45109}"/>
                </a:ext>
              </a:extLst>
            </p:cNvPr>
            <p:cNvSpPr/>
            <p:nvPr/>
          </p:nvSpPr>
          <p:spPr>
            <a:xfrm>
              <a:off x="4708315" y="1308263"/>
              <a:ext cx="35958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i="1" dirty="0">
                  <a:cs typeface="Levenim MT" panose="02010502060101010101" pitchFamily="2" charset="-79"/>
                </a:rPr>
                <a:t>n</a:t>
              </a:r>
              <a:r>
                <a:rPr lang="zh-CN" altLang="en-US" sz="2800" dirty="0">
                  <a:cs typeface="Levenim MT" panose="02010502060101010101" pitchFamily="2" charset="-79"/>
                </a:rPr>
                <a:t>年的连续复利公式是</a:t>
              </a:r>
              <a:endParaRPr lang="zh-CN" altLang="en-US" sz="2800" dirty="0"/>
            </a:p>
          </p:txBody>
        </p:sp>
      </p:grpSp>
      <p:sp>
        <p:nvSpPr>
          <p:cNvPr id="4" name="矩形 3">
            <a:extLst>
              <a:ext uri="{FF2B5EF4-FFF2-40B4-BE49-F238E27FC236}">
                <a16:creationId xmlns:a16="http://schemas.microsoft.com/office/drawing/2014/main" id="{EF246A0A-6E18-4CED-8EE4-10171CE48381}"/>
              </a:ext>
            </a:extLst>
          </p:cNvPr>
          <p:cNvSpPr/>
          <p:nvPr/>
        </p:nvSpPr>
        <p:spPr>
          <a:xfrm>
            <a:off x="1076435" y="2479632"/>
            <a:ext cx="9883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cs typeface="Levenim MT" panose="02010502060101010101" pitchFamily="2" charset="-79"/>
              </a:rPr>
              <a:t>连续复利，可以理解为在无穷小时段的利率下，累积起来的本</a:t>
            </a:r>
            <a:endParaRPr lang="zh-CN" altLang="en-US" sz="28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BE14809-7320-42DE-A37E-7844232E56D7}"/>
              </a:ext>
            </a:extLst>
          </p:cNvPr>
          <p:cNvSpPr/>
          <p:nvPr/>
        </p:nvSpPr>
        <p:spPr>
          <a:xfrm>
            <a:off x="1067435" y="3046532"/>
            <a:ext cx="6558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cs typeface="Levenim MT" panose="02010502060101010101" pitchFamily="2" charset="-79"/>
              </a:rPr>
              <a:t>利和</a:t>
            </a:r>
            <a:r>
              <a:rPr lang="en-US" altLang="zh-CN" sz="2800" dirty="0">
                <a:cs typeface="Levenim MT" panose="02010502060101010101" pitchFamily="2" charset="-79"/>
              </a:rPr>
              <a:t>. </a:t>
            </a:r>
            <a:r>
              <a:rPr lang="zh-CN" altLang="zh-CN" sz="2800" dirty="0">
                <a:cs typeface="Levenim MT" panose="02010502060101010101" pitchFamily="2" charset="-79"/>
              </a:rPr>
              <a:t>下面用微分方程观点分析连续复利</a:t>
            </a:r>
            <a:r>
              <a:rPr lang="en-US" altLang="zh-CN" sz="2800" dirty="0">
                <a:cs typeface="Levenim MT" panose="02010502060101010101" pitchFamily="2" charset="-79"/>
              </a:rPr>
              <a:t>.</a:t>
            </a:r>
            <a:endParaRPr lang="zh-CN" altLang="en-US" sz="2800" dirty="0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C9C1B328-5530-4356-9840-764DD34D86B8}"/>
              </a:ext>
            </a:extLst>
          </p:cNvPr>
          <p:cNvGrpSpPr/>
          <p:nvPr/>
        </p:nvGrpSpPr>
        <p:grpSpPr>
          <a:xfrm>
            <a:off x="7546561" y="3047035"/>
            <a:ext cx="3730087" cy="528147"/>
            <a:chOff x="7546561" y="3047035"/>
            <a:chExt cx="3730087" cy="528147"/>
          </a:xfrm>
        </p:grpSpPr>
        <p:graphicFrame>
          <p:nvGraphicFramePr>
            <p:cNvPr id="14" name="对象 13">
              <a:extLst>
                <a:ext uri="{FF2B5EF4-FFF2-40B4-BE49-F238E27FC236}">
                  <a16:creationId xmlns:a16="http://schemas.microsoft.com/office/drawing/2014/main" id="{1CE2FD65-319D-4894-A7BD-72453301687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4221235"/>
                </p:ext>
              </p:extLst>
            </p:nvPr>
          </p:nvGraphicFramePr>
          <p:xfrm>
            <a:off x="7546561" y="3130942"/>
            <a:ext cx="672840" cy="444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" name="Equation" r:id="rId11" imgW="672840" imgH="444240" progId="Equation.DSMT4">
                    <p:embed/>
                  </p:oleObj>
                </mc:Choice>
                <mc:Fallback>
                  <p:oleObj name="Equation" r:id="rId11" imgW="672840" imgH="444240" progId="Equation.DSMT4">
                    <p:embed/>
                    <p:pic>
                      <p:nvPicPr>
                        <p:cNvPr id="9" name="对象 8">
                          <a:extLst>
                            <a:ext uri="{FF2B5EF4-FFF2-40B4-BE49-F238E27FC236}">
                              <a16:creationId xmlns:a16="http://schemas.microsoft.com/office/drawing/2014/main" id="{1347DD4C-3004-4CEE-8E58-3280182A934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6561" y="3130942"/>
                          <a:ext cx="672840" cy="4442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AD0723D9-2A56-4355-B435-E7A79262E183}"/>
                </a:ext>
              </a:extLst>
            </p:cNvPr>
            <p:cNvSpPr/>
            <p:nvPr/>
          </p:nvSpPr>
          <p:spPr>
            <a:xfrm>
              <a:off x="8219401" y="3047035"/>
              <a:ext cx="30572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dirty="0">
                  <a:cs typeface="Levenim MT" panose="02010502060101010101" pitchFamily="2" charset="-79"/>
                </a:rPr>
                <a:t>为本金（初始时刻</a:t>
              </a:r>
              <a:endParaRPr lang="zh-CN" altLang="en-US" sz="2800" dirty="0"/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F9C0A201-8EE3-46E9-99F9-ACF6A343329D}"/>
              </a:ext>
            </a:extLst>
          </p:cNvPr>
          <p:cNvSpPr/>
          <p:nvPr/>
        </p:nvSpPr>
        <p:spPr>
          <a:xfrm>
            <a:off x="1049282" y="3662867"/>
            <a:ext cx="102273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cs typeface="Levenim MT" panose="02010502060101010101" pitchFamily="2" charset="-79"/>
              </a:rPr>
              <a:t>只有本金），</a:t>
            </a:r>
            <a:r>
              <a:rPr lang="en-US" altLang="zh-CN" sz="2800" i="1" dirty="0">
                <a:cs typeface="Levenim MT" panose="02010502060101010101" pitchFamily="2" charset="-79"/>
              </a:rPr>
              <a:t>A</a:t>
            </a:r>
            <a:r>
              <a:rPr lang="en-US" altLang="zh-CN" sz="2800" dirty="0">
                <a:cs typeface="Levenim MT" panose="02010502060101010101" pitchFamily="2" charset="-79"/>
              </a:rPr>
              <a:t>(</a:t>
            </a:r>
            <a:r>
              <a:rPr lang="en-US" altLang="zh-CN" sz="2800" i="1" dirty="0">
                <a:cs typeface="Levenim MT" panose="02010502060101010101" pitchFamily="2" charset="-79"/>
              </a:rPr>
              <a:t>t</a:t>
            </a:r>
            <a:r>
              <a:rPr lang="en-US" altLang="zh-CN" sz="2800" dirty="0">
                <a:cs typeface="Levenim MT" panose="02010502060101010101" pitchFamily="2" charset="-79"/>
              </a:rPr>
              <a:t>)</a:t>
            </a:r>
            <a:r>
              <a:rPr lang="zh-CN" altLang="en-US" sz="2800" dirty="0">
                <a:cs typeface="Levenim MT" panose="02010502060101010101" pitchFamily="2" charset="-79"/>
              </a:rPr>
              <a:t>为在 </a:t>
            </a:r>
            <a:r>
              <a:rPr lang="en-US" altLang="zh-CN" sz="2800" i="1" dirty="0"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cs typeface="Levenim MT" panose="02010502060101010101" pitchFamily="2" charset="-79"/>
              </a:rPr>
              <a:t>时的本利和，如果我们规定在每个时刻 </a:t>
            </a:r>
            <a:r>
              <a:rPr lang="en-US" altLang="zh-CN" sz="2800" i="1" dirty="0">
                <a:cs typeface="Levenim MT" panose="02010502060101010101" pitchFamily="2" charset="-79"/>
              </a:rPr>
              <a:t>t</a:t>
            </a:r>
            <a:r>
              <a:rPr lang="zh-CN" altLang="en-US" sz="2800" dirty="0">
                <a:cs typeface="Levenim MT" panose="02010502060101010101" pitchFamily="2" charset="-79"/>
              </a:rPr>
              <a:t>，</a:t>
            </a:r>
            <a:endParaRPr lang="zh-CN" altLang="en-US" sz="2800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0DDDDD49-8B8D-4E87-AEB2-F8C2A2CF9EDF}"/>
              </a:ext>
            </a:extLst>
          </p:cNvPr>
          <p:cNvSpPr/>
          <p:nvPr/>
        </p:nvSpPr>
        <p:spPr>
          <a:xfrm>
            <a:off x="1049282" y="4113642"/>
            <a:ext cx="10227366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cs typeface="Levenim MT" panose="02010502060101010101" pitchFamily="2" charset="-79"/>
              </a:rPr>
              <a:t>本利和</a:t>
            </a:r>
            <a:r>
              <a:rPr lang="en-US" altLang="zh-CN" sz="2800" i="1" dirty="0">
                <a:cs typeface="Levenim MT" panose="02010502060101010101" pitchFamily="2" charset="-79"/>
              </a:rPr>
              <a:t>A</a:t>
            </a:r>
            <a:r>
              <a:rPr lang="en-US" altLang="zh-CN" sz="2800" dirty="0">
                <a:cs typeface="Levenim MT" panose="02010502060101010101" pitchFamily="2" charset="-79"/>
              </a:rPr>
              <a:t>(</a:t>
            </a:r>
            <a:r>
              <a:rPr lang="en-US" altLang="zh-CN" sz="2800" i="1" dirty="0">
                <a:cs typeface="Levenim MT" panose="02010502060101010101" pitchFamily="2" charset="-79"/>
              </a:rPr>
              <a:t>t</a:t>
            </a:r>
            <a:r>
              <a:rPr lang="en-US" altLang="zh-CN" sz="2800" dirty="0">
                <a:cs typeface="Levenim MT" panose="02010502060101010101" pitchFamily="2" charset="-79"/>
              </a:rPr>
              <a:t>)</a:t>
            </a:r>
            <a:r>
              <a:rPr lang="zh-CN" altLang="zh-CN" sz="2800" dirty="0">
                <a:cs typeface="Levenim MT" panose="02010502060101010101" pitchFamily="2" charset="-79"/>
              </a:rPr>
              <a:t>能够产生利率为</a:t>
            </a:r>
            <a:r>
              <a:rPr lang="en-US" altLang="zh-CN" sz="2800" dirty="0">
                <a:cs typeface="Levenim MT" panose="02010502060101010101" pitchFamily="2" charset="-79"/>
              </a:rPr>
              <a:t> </a:t>
            </a:r>
            <a:r>
              <a:rPr lang="en-US" altLang="zh-CN" sz="2800" i="1" dirty="0">
                <a:cs typeface="Levenim MT" panose="02010502060101010101" pitchFamily="2" charset="-79"/>
              </a:rPr>
              <a:t>k </a:t>
            </a:r>
            <a:r>
              <a:rPr lang="zh-CN" altLang="en-US" sz="2800" dirty="0">
                <a:cs typeface="Levenim MT" panose="02010502060101010101" pitchFamily="2" charset="-79"/>
              </a:rPr>
              <a:t>的利息，即</a:t>
            </a:r>
            <a:r>
              <a:rPr lang="en-US" altLang="zh-CN" sz="2800" i="1" dirty="0">
                <a:cs typeface="Levenim MT" panose="02010502060101010101" pitchFamily="2" charset="-79"/>
              </a:rPr>
              <a:t>kA</a:t>
            </a:r>
            <a:r>
              <a:rPr lang="en-US" altLang="zh-CN" sz="2800" dirty="0">
                <a:cs typeface="Levenim MT" panose="02010502060101010101" pitchFamily="2" charset="-79"/>
              </a:rPr>
              <a:t>(</a:t>
            </a:r>
            <a:r>
              <a:rPr lang="en-US" altLang="zh-CN" sz="2800" i="1" dirty="0">
                <a:cs typeface="Levenim MT" panose="02010502060101010101" pitchFamily="2" charset="-79"/>
              </a:rPr>
              <a:t>t</a:t>
            </a:r>
            <a:r>
              <a:rPr lang="en-US" altLang="zh-CN" sz="2800" dirty="0">
                <a:cs typeface="Levenim MT" panose="02010502060101010101" pitchFamily="2" charset="-79"/>
              </a:rPr>
              <a:t>)</a:t>
            </a:r>
            <a:r>
              <a:rPr lang="zh-CN" altLang="en-US" sz="2800" dirty="0">
                <a:cs typeface="Levenim MT" panose="02010502060101010101" pitchFamily="2" charset="-79"/>
              </a:rPr>
              <a:t>，</a:t>
            </a:r>
            <a:r>
              <a:rPr lang="zh-CN" altLang="zh-CN" sz="2800" dirty="0">
                <a:cs typeface="Levenim MT" panose="02010502060101010101" pitchFamily="2" charset="-79"/>
              </a:rPr>
              <a:t>同时，它又可以</a:t>
            </a:r>
            <a:endParaRPr lang="zh-CN" altLang="en-US" sz="2800" dirty="0">
              <a:cs typeface="Levenim MT" panose="02010502060101010101" pitchFamily="2" charset="-79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4B4F5C7-A140-424A-B2E6-852B1F781409}"/>
              </a:ext>
            </a:extLst>
          </p:cNvPr>
          <p:cNvSpPr/>
          <p:nvPr/>
        </p:nvSpPr>
        <p:spPr>
          <a:xfrm>
            <a:off x="7151613" y="4910439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cs typeface="Levenim MT" panose="02010502060101010101" pitchFamily="2" charset="-79"/>
              </a:rPr>
              <a:t>二者相等，于是有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0672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2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03AF3E38-515A-4724-8BF4-762EE81AF8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721658"/>
              </p:ext>
            </p:extLst>
          </p:nvPr>
        </p:nvGraphicFramePr>
        <p:xfrm>
          <a:off x="5238750" y="2601534"/>
          <a:ext cx="1651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3" name="Equation" r:id="rId3" imgW="1650960" imgH="469800" progId="Equation.DSMT4">
                  <p:embed/>
                </p:oleObj>
              </mc:Choice>
              <mc:Fallback>
                <p:oleObj name="Equation" r:id="rId3" imgW="1650960" imgH="469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2601534"/>
                        <a:ext cx="1651000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D1099C7F-CF06-4810-90B2-2E13C1016B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21005"/>
              </p:ext>
            </p:extLst>
          </p:nvPr>
        </p:nvGraphicFramePr>
        <p:xfrm>
          <a:off x="5238750" y="436704"/>
          <a:ext cx="1714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" name="Equation" r:id="rId5" imgW="1714320" imgH="736560" progId="Equation.DSMT4">
                  <p:embed/>
                </p:oleObj>
              </mc:Choice>
              <mc:Fallback>
                <p:oleObj name="Equation" r:id="rId5" imgW="1714320" imgH="736560" progId="Equation.DSMT4">
                  <p:embed/>
                  <p:pic>
                    <p:nvPicPr>
                      <p:cNvPr id="26" name="对象 25">
                        <a:extLst>
                          <a:ext uri="{FF2B5EF4-FFF2-40B4-BE49-F238E27FC236}">
                            <a16:creationId xmlns:a16="http://schemas.microsoft.com/office/drawing/2014/main" id="{E9A11358-E798-4D33-8811-975375261A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436704"/>
                        <a:ext cx="1714500" cy="73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>
            <a:extLst>
              <a:ext uri="{FF2B5EF4-FFF2-40B4-BE49-F238E27FC236}">
                <a16:creationId xmlns:a16="http://schemas.microsoft.com/office/drawing/2014/main" id="{21AC8D28-F9D7-494C-B547-F3D46E6B0544}"/>
              </a:ext>
            </a:extLst>
          </p:cNvPr>
          <p:cNvSpPr/>
          <p:nvPr/>
        </p:nvSpPr>
        <p:spPr>
          <a:xfrm>
            <a:off x="1066418" y="2972969"/>
            <a:ext cx="10059164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cs typeface="Levenim MT" panose="02010502060101010101" pitchFamily="2" charset="-79"/>
              </a:rPr>
              <a:t>与前面第一章得到的公式一致</a:t>
            </a:r>
            <a:r>
              <a:rPr lang="en-US" altLang="zh-CN" sz="2800" dirty="0"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cs typeface="Levenim MT" panose="02010502060101010101" pitchFamily="2" charset="-79"/>
              </a:rPr>
              <a:t>并且与前面三个例子无论是方程</a:t>
            </a:r>
            <a:endParaRPr lang="en-US" altLang="zh-CN" sz="2800" dirty="0">
              <a:cs typeface="Levenim MT" panose="02010502060101010101" pitchFamily="2" charset="-79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8BA72389-017E-41CE-AA28-14930015A2BA}"/>
              </a:ext>
            </a:extLst>
          </p:cNvPr>
          <p:cNvGrpSpPr/>
          <p:nvPr/>
        </p:nvGrpSpPr>
        <p:grpSpPr>
          <a:xfrm>
            <a:off x="1117277" y="1151268"/>
            <a:ext cx="10199554" cy="661973"/>
            <a:chOff x="1117277" y="1151268"/>
            <a:chExt cx="10199554" cy="661973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59B24018-C4D2-43F9-B3E2-08A636B4BDB4}"/>
                </a:ext>
              </a:extLst>
            </p:cNvPr>
            <p:cNvSpPr/>
            <p:nvPr/>
          </p:nvSpPr>
          <p:spPr>
            <a:xfrm>
              <a:off x="1117277" y="1156395"/>
              <a:ext cx="7186583" cy="656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cs typeface="Levenim MT" panose="02010502060101010101" pitchFamily="2" charset="-79"/>
                </a:rPr>
                <a:t>这就是连续复利所满足的微分方程</a:t>
              </a:r>
              <a:r>
                <a:rPr lang="en-US" altLang="zh-CN" sz="2800" dirty="0">
                  <a:cs typeface="Levenim MT" panose="02010502060101010101" pitchFamily="2" charset="-79"/>
                </a:rPr>
                <a:t>. </a:t>
              </a:r>
              <a:r>
                <a:rPr lang="zh-CN" altLang="zh-CN" sz="2800" dirty="0">
                  <a:cs typeface="Levenim MT" panose="02010502060101010101" pitchFamily="2" charset="-79"/>
                </a:rPr>
                <a:t>它的解是</a:t>
              </a:r>
              <a:endParaRPr lang="en-US" altLang="zh-CN" sz="2800" dirty="0">
                <a:cs typeface="Levenim MT" panose="02010502060101010101" pitchFamily="2" charset="-79"/>
              </a:endParaRPr>
            </a:p>
          </p:txBody>
        </p:sp>
        <p:graphicFrame>
          <p:nvGraphicFramePr>
            <p:cNvPr id="8" name="对象 7">
              <a:extLst>
                <a:ext uri="{FF2B5EF4-FFF2-40B4-BE49-F238E27FC236}">
                  <a16:creationId xmlns:a16="http://schemas.microsoft.com/office/drawing/2014/main" id="{B2E8A559-E23F-49AB-B844-893F512F9D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0066010"/>
                </p:ext>
              </p:extLst>
            </p:nvPr>
          </p:nvGraphicFramePr>
          <p:xfrm>
            <a:off x="8142288" y="1350914"/>
            <a:ext cx="156204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25" name="Equation" r:id="rId7" imgW="1562040" imgH="457200" progId="Equation.DSMT4">
                    <p:embed/>
                  </p:oleObj>
                </mc:Choice>
                <mc:Fallback>
                  <p:oleObj name="Equation" r:id="rId7" imgW="1562040" imgH="457200" progId="Equation.DSMT4">
                    <p:embed/>
                    <p:pic>
                      <p:nvPicPr>
                        <p:cNvPr id="20" name="对象 19">
                          <a:extLst>
                            <a:ext uri="{FF2B5EF4-FFF2-40B4-BE49-F238E27FC236}">
                              <a16:creationId xmlns:a16="http://schemas.microsoft.com/office/drawing/2014/main" id="{9AF77B3C-168B-426E-9890-64CE303A0B3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2288" y="1350914"/>
                          <a:ext cx="156204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997135F-1E56-447C-8AB9-A47A6934FED2}"/>
                </a:ext>
              </a:extLst>
            </p:cNvPr>
            <p:cNvSpPr/>
            <p:nvPr/>
          </p:nvSpPr>
          <p:spPr>
            <a:xfrm>
              <a:off x="9457026" y="1151268"/>
              <a:ext cx="1859805" cy="656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cs typeface="Levenim MT" panose="02010502060101010101" pitchFamily="2" charset="-79"/>
                </a:rPr>
                <a:t>（其中</a:t>
              </a:r>
              <a:r>
                <a:rPr lang="en-US" altLang="zh-CN" sz="2800" i="1" dirty="0">
                  <a:cs typeface="Levenim MT" panose="02010502060101010101" pitchFamily="2" charset="-79"/>
                </a:rPr>
                <a:t>C</a:t>
              </a:r>
              <a:r>
                <a:rPr lang="zh-CN" altLang="en-US" sz="2800" dirty="0">
                  <a:cs typeface="Levenim MT" panose="02010502060101010101" pitchFamily="2" charset="-79"/>
                </a:rPr>
                <a:t>是</a:t>
              </a:r>
              <a:endParaRPr lang="en-US" altLang="zh-CN" sz="2800" dirty="0">
                <a:cs typeface="Levenim MT" panose="02010502060101010101" pitchFamily="2" charset="-79"/>
              </a:endParaRP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C4952564-AF43-48D5-95C7-B86F2AF032E3}"/>
              </a:ext>
            </a:extLst>
          </p:cNvPr>
          <p:cNvSpPr/>
          <p:nvPr/>
        </p:nvSpPr>
        <p:spPr>
          <a:xfrm>
            <a:off x="1117277" y="1980656"/>
            <a:ext cx="20697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cs typeface="Levenim MT" panose="02010502060101010101" pitchFamily="2" charset="-79"/>
              </a:rPr>
              <a:t>任意常数）</a:t>
            </a:r>
            <a:r>
              <a:rPr lang="en-US" altLang="zh-CN" sz="2800" dirty="0">
                <a:cs typeface="Levenim MT" panose="02010502060101010101" pitchFamily="2" charset="-79"/>
              </a:rPr>
              <a:t>.</a:t>
            </a:r>
            <a:endParaRPr lang="zh-CN" altLang="en-US" sz="2800" dirty="0"/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03A05CB7-A1C6-407C-920F-0FCD704AF49C}"/>
              </a:ext>
            </a:extLst>
          </p:cNvPr>
          <p:cNvGrpSpPr/>
          <p:nvPr/>
        </p:nvGrpSpPr>
        <p:grpSpPr>
          <a:xfrm>
            <a:off x="3332894" y="1971599"/>
            <a:ext cx="3961210" cy="523220"/>
            <a:chOff x="3332894" y="1971599"/>
            <a:chExt cx="3961210" cy="523220"/>
          </a:xfrm>
        </p:grpSpPr>
        <p:graphicFrame>
          <p:nvGraphicFramePr>
            <p:cNvPr id="6" name="对象 5">
              <a:extLst>
                <a:ext uri="{FF2B5EF4-FFF2-40B4-BE49-F238E27FC236}">
                  <a16:creationId xmlns:a16="http://schemas.microsoft.com/office/drawing/2014/main" id="{51B3E114-6C78-4F2A-AA73-0A8551822C8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2431875"/>
                </p:ext>
              </p:extLst>
            </p:nvPr>
          </p:nvGraphicFramePr>
          <p:xfrm>
            <a:off x="3332894" y="2024919"/>
            <a:ext cx="22479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26" name="Equation" r:id="rId9" imgW="2247840" imgH="469800" progId="Equation.DSMT4">
                    <p:embed/>
                  </p:oleObj>
                </mc:Choice>
                <mc:Fallback>
                  <p:oleObj name="Equation" r:id="rId9" imgW="2247840" imgH="4698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2894" y="2024919"/>
                          <a:ext cx="2247900" cy="469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7D8C316B-B67F-4D00-B6F1-D8DDA310C25E}"/>
                </a:ext>
              </a:extLst>
            </p:cNvPr>
            <p:cNvSpPr/>
            <p:nvPr/>
          </p:nvSpPr>
          <p:spPr>
            <a:xfrm>
              <a:off x="5673147" y="1971599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dirty="0">
                  <a:cs typeface="Levenim MT" panose="02010502060101010101" pitchFamily="2" charset="-79"/>
                </a:rPr>
                <a:t>最后得到</a:t>
              </a:r>
              <a:endParaRPr lang="zh-CN" altLang="en-US" sz="2800" dirty="0"/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9C10A412-4BA3-4D71-AE0F-6375153A4F97}"/>
              </a:ext>
            </a:extLst>
          </p:cNvPr>
          <p:cNvSpPr/>
          <p:nvPr/>
        </p:nvSpPr>
        <p:spPr>
          <a:xfrm>
            <a:off x="1117277" y="3672827"/>
            <a:ext cx="10038325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cs typeface="Levenim MT" panose="02010502060101010101" pitchFamily="2" charset="-79"/>
              </a:rPr>
              <a:t>还是解的形式完全一致，同样是以</a:t>
            </a:r>
            <a:r>
              <a:rPr lang="en-US" altLang="zh-CN" sz="2800" dirty="0">
                <a:cs typeface="Levenim MT" panose="02010502060101010101" pitchFamily="2" charset="-79"/>
              </a:rPr>
              <a:t>e</a:t>
            </a:r>
            <a:r>
              <a:rPr lang="zh-CN" altLang="en-US" sz="2800" dirty="0">
                <a:cs typeface="Levenim MT" panose="02010502060101010101" pitchFamily="2" charset="-79"/>
              </a:rPr>
              <a:t>为底的指数函数！从例子看</a:t>
            </a:r>
            <a:endParaRPr lang="en-US" altLang="zh-CN" sz="2800" dirty="0">
              <a:cs typeface="Levenim MT" panose="02010502060101010101" pitchFamily="2" charset="-79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9698AB78-4B4D-4944-BEAC-5739E0374353}"/>
              </a:ext>
            </a:extLst>
          </p:cNvPr>
          <p:cNvSpPr/>
          <p:nvPr/>
        </p:nvSpPr>
        <p:spPr>
          <a:xfrm>
            <a:off x="1117277" y="4370076"/>
            <a:ext cx="10238700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cs typeface="Levenim MT" panose="02010502060101010101" pitchFamily="2" charset="-79"/>
              </a:rPr>
              <a:t>到，人口的增加、疾的病蔓延、碳</a:t>
            </a:r>
            <a:r>
              <a:rPr lang="en-US" altLang="zh-CN" sz="2800" dirty="0">
                <a:cs typeface="Levenim MT" panose="02010502060101010101" pitchFamily="2" charset="-79"/>
              </a:rPr>
              <a:t>14</a:t>
            </a:r>
            <a:r>
              <a:rPr lang="zh-CN" altLang="en-US" sz="2800" dirty="0">
                <a:cs typeface="Levenim MT" panose="02010502060101010101" pitchFamily="2" charset="-79"/>
              </a:rPr>
              <a:t>的衰减、连续复利，都是一</a:t>
            </a:r>
            <a:endParaRPr lang="en-US" altLang="zh-CN" sz="2800" dirty="0">
              <a:cs typeface="Levenim MT" panose="02010502060101010101" pitchFamily="2" charset="-79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9E53D943-C3E5-43AA-82DF-6A7197548514}"/>
              </a:ext>
            </a:extLst>
          </p:cNvPr>
          <p:cNvSpPr/>
          <p:nvPr/>
        </p:nvSpPr>
        <p:spPr>
          <a:xfrm>
            <a:off x="1066418" y="5025849"/>
            <a:ext cx="9858789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cs typeface="Levenim MT" panose="02010502060101010101" pitchFamily="2" charset="-79"/>
              </a:rPr>
              <a:t>个相同的数学模型，其中又和常数</a:t>
            </a:r>
            <a:r>
              <a:rPr lang="en-US" altLang="zh-CN" sz="2800" dirty="0">
                <a:cs typeface="Levenim MT" panose="02010502060101010101" pitchFamily="2" charset="-79"/>
              </a:rPr>
              <a:t>e</a:t>
            </a:r>
            <a:r>
              <a:rPr lang="zh-CN" altLang="en-US" sz="2800" dirty="0">
                <a:cs typeface="Levenim MT" panose="02010502060101010101" pitchFamily="2" charset="-79"/>
              </a:rPr>
              <a:t>联系在一起</a:t>
            </a:r>
            <a:r>
              <a:rPr lang="en-US" altLang="zh-CN" sz="2800" dirty="0"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cs typeface="Levenim MT" panose="02010502060101010101" pitchFamily="2" charset="-79"/>
              </a:rPr>
              <a:t>数学是如此和</a:t>
            </a:r>
            <a:endParaRPr lang="en-US" altLang="zh-CN" sz="2800" dirty="0">
              <a:cs typeface="Levenim MT" panose="02010502060101010101" pitchFamily="2" charset="-79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3DB9AA6-7A32-448F-A991-C5AF799011AF}"/>
              </a:ext>
            </a:extLst>
          </p:cNvPr>
          <p:cNvSpPr/>
          <p:nvPr/>
        </p:nvSpPr>
        <p:spPr>
          <a:xfrm>
            <a:off x="1066418" y="5719498"/>
            <a:ext cx="3595856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cs typeface="Levenim MT" panose="02010502060101010101" pitchFamily="2" charset="-79"/>
              </a:rPr>
              <a:t>谐和统一，令人赞叹</a:t>
            </a:r>
            <a:r>
              <a:rPr lang="en-US" altLang="zh-CN" sz="2800" dirty="0">
                <a:cs typeface="Levenim MT" panose="02010502060101010101" pitchFamily="2" charset="-79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377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" grpId="0"/>
      <p:bldP spid="20" grpId="0"/>
      <p:bldP spid="21" grpId="0"/>
      <p:bldP spid="22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698269" y="1148897"/>
            <a:ext cx="11097491" cy="3741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50000"/>
              </a:lnSpc>
              <a:spcBef>
                <a:spcPct val="0"/>
              </a:spcBef>
              <a:buNone/>
              <a:defRPr sz="4800" b="1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defRPr>
            </a:lvl1pPr>
          </a:lstStyle>
          <a:p>
            <a:r>
              <a:rPr lang="zh-CN" altLang="en-US" dirty="0"/>
              <a:t>第二讲</a:t>
            </a:r>
            <a:br>
              <a:rPr lang="en-US" altLang="zh-CN" dirty="0"/>
            </a:br>
            <a:r>
              <a:rPr lang="en-US" altLang="zh-CN" dirty="0"/>
              <a:t>      </a:t>
            </a:r>
            <a:r>
              <a:rPr lang="zh-CN" altLang="en-US" dirty="0"/>
              <a:t>简单一阶微分方程的求解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7480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1E97F27-E8EE-4347-A02A-97116B9EC877}"/>
              </a:ext>
            </a:extLst>
          </p:cNvPr>
          <p:cNvSpPr/>
          <p:nvPr/>
        </p:nvSpPr>
        <p:spPr>
          <a:xfrm>
            <a:off x="3639670" y="1590187"/>
            <a:ext cx="5151295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  <a:spcAft>
                <a:spcPts val="0"/>
              </a:spcAft>
            </a:pP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§2 </a:t>
            </a: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简单一阶微分方程的求解</a:t>
            </a:r>
            <a:endParaRPr lang="en-US" altLang="zh-CN" sz="2800" b="1" dirty="0">
              <a:solidFill>
                <a:schemeClr val="accent1">
                  <a:lumMod val="75000"/>
                </a:schemeClr>
              </a:solidFill>
              <a:latin typeface="仿宋" panose="02010609060101010101" pitchFamily="49" charset="-122"/>
              <a:ea typeface="仿宋" panose="02010609060101010101" pitchFamily="49" charset="-122"/>
              <a:cs typeface="Levenim MT" panose="02010502060101010101" pitchFamily="2" charset="-79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48579" y="2624586"/>
            <a:ext cx="9601015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40000"/>
              </a:lnSpc>
            </a:pPr>
            <a:r>
              <a:rPr lang="zh-CN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本节讨论微分方程的求解，一方面是为了解决上节留下的问</a:t>
            </a:r>
          </a:p>
        </p:txBody>
      </p:sp>
      <p:sp>
        <p:nvSpPr>
          <p:cNvPr id="5" name="矩形 4"/>
          <p:cNvSpPr/>
          <p:nvPr/>
        </p:nvSpPr>
        <p:spPr>
          <a:xfrm>
            <a:off x="1448579" y="3320161"/>
            <a:ext cx="9470617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40000"/>
              </a:lnSpc>
            </a:pPr>
            <a:r>
              <a:rPr lang="zh-CN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题，另一方面确实需要知道微分方程是怎样求解的，到微分</a:t>
            </a:r>
          </a:p>
        </p:txBody>
      </p:sp>
      <p:sp>
        <p:nvSpPr>
          <p:cNvPr id="6" name="矩形 5"/>
          <p:cNvSpPr/>
          <p:nvPr/>
        </p:nvSpPr>
        <p:spPr>
          <a:xfrm>
            <a:off x="1448579" y="4015736"/>
            <a:ext cx="9531626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40000"/>
              </a:lnSpc>
            </a:pPr>
            <a:r>
              <a:rPr lang="zh-CN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方程的世界中再深入了解一番</a:t>
            </a:r>
            <a:r>
              <a:rPr lang="en-US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. </a:t>
            </a:r>
            <a:endParaRPr lang="zh-CN" altLang="zh-CN" sz="2800" b="1" dirty="0">
              <a:solidFill>
                <a:srgbClr val="4472C4">
                  <a:lumMod val="75000"/>
                </a:srgbClr>
              </a:solidFill>
              <a:latin typeface="仿宋" panose="02010609060101010101" pitchFamily="49" charset="-122"/>
              <a:ea typeface="仿宋" panose="02010609060101010101" pitchFamily="49" charset="-122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595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>
            <a:extLst>
              <a:ext uri="{FF2B5EF4-FFF2-40B4-BE49-F238E27FC236}">
                <a16:creationId xmlns:a16="http://schemas.microsoft.com/office/drawing/2014/main" id="{7DEE206A-2D82-4A3E-B6EB-7D1F241DDF9A}"/>
              </a:ext>
            </a:extLst>
          </p:cNvPr>
          <p:cNvGrpSpPr/>
          <p:nvPr/>
        </p:nvGrpSpPr>
        <p:grpSpPr>
          <a:xfrm>
            <a:off x="1278956" y="786904"/>
            <a:ext cx="6258992" cy="838080"/>
            <a:chOff x="1278956" y="786904"/>
            <a:chExt cx="6258992" cy="83808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42608862-5718-468A-AFB5-6962323DD200}"/>
                </a:ext>
              </a:extLst>
            </p:cNvPr>
            <p:cNvSpPr/>
            <p:nvPr/>
          </p:nvSpPr>
          <p:spPr>
            <a:xfrm>
              <a:off x="1278956" y="914348"/>
              <a:ext cx="451277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b="1" dirty="0">
                  <a:solidFill>
                    <a:schemeClr val="accent1">
                      <a:lumMod val="75000"/>
                    </a:schemeClr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Levenim MT" panose="02010502060101010101" pitchFamily="2" charset="-79"/>
                </a:rPr>
                <a:t>一、求解第一节得到的方程</a:t>
              </a:r>
              <a:endParaRPr lang="zh-CN" altLang="en-US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endParaRPr>
            </a:p>
          </p:txBody>
        </p:sp>
        <p:graphicFrame>
          <p:nvGraphicFramePr>
            <p:cNvPr id="5" name="对象 4">
              <a:extLst>
                <a:ext uri="{FF2B5EF4-FFF2-40B4-BE49-F238E27FC236}">
                  <a16:creationId xmlns:a16="http://schemas.microsoft.com/office/drawing/2014/main" id="{82D2CC74-83F5-4F46-96FD-A3B82DD858B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9612603"/>
                </p:ext>
              </p:extLst>
            </p:nvPr>
          </p:nvGraphicFramePr>
          <p:xfrm>
            <a:off x="5696548" y="786904"/>
            <a:ext cx="1841400" cy="838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8" name="Equation" r:id="rId3" imgW="1841400" imgH="838080" progId="Equation.DSMT4">
                    <p:embed/>
                  </p:oleObj>
                </mc:Choice>
                <mc:Fallback>
                  <p:oleObj name="Equation" r:id="rId3" imgW="1841400" imgH="83808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6548" y="786904"/>
                          <a:ext cx="1841400" cy="838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729B98F0-9BBA-4EEA-BAF4-621F87701EB9}"/>
              </a:ext>
            </a:extLst>
          </p:cNvPr>
          <p:cNvGrpSpPr/>
          <p:nvPr/>
        </p:nvGrpSpPr>
        <p:grpSpPr>
          <a:xfrm>
            <a:off x="1278956" y="1673708"/>
            <a:ext cx="9408807" cy="838200"/>
            <a:chOff x="1278956" y="1673708"/>
            <a:chExt cx="9408807" cy="838200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C923BE9-6172-4CA5-8161-F16622A354C5}"/>
                </a:ext>
              </a:extLst>
            </p:cNvPr>
            <p:cNvSpPr/>
            <p:nvPr/>
          </p:nvSpPr>
          <p:spPr>
            <a:xfrm>
              <a:off x="1278956" y="1705139"/>
              <a:ext cx="1364303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把方程</a:t>
              </a:r>
              <a:endParaRPr lang="zh-CN" altLang="en-US" sz="2800" dirty="0">
                <a:latin typeface="+mn-ea"/>
                <a:cs typeface="Levenim MT" panose="02010502060101010101" pitchFamily="2" charset="-79"/>
              </a:endParaRPr>
            </a:p>
          </p:txBody>
        </p:sp>
        <p:graphicFrame>
          <p:nvGraphicFramePr>
            <p:cNvPr id="10" name="对象 9">
              <a:extLst>
                <a:ext uri="{FF2B5EF4-FFF2-40B4-BE49-F238E27FC236}">
                  <a16:creationId xmlns:a16="http://schemas.microsoft.com/office/drawing/2014/main" id="{F3048B5E-17AE-4698-A31E-010383A5B7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2767273"/>
                </p:ext>
              </p:extLst>
            </p:nvPr>
          </p:nvGraphicFramePr>
          <p:xfrm>
            <a:off x="2522760" y="1673708"/>
            <a:ext cx="11176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9" name="Equation" r:id="rId5" imgW="1117440" imgH="838080" progId="Equation.DSMT4">
                    <p:embed/>
                  </p:oleObj>
                </mc:Choice>
                <mc:Fallback>
                  <p:oleObj name="Equation" r:id="rId5" imgW="1117440" imgH="838080" progId="Equation.DSMT4">
                    <p:embed/>
                    <p:pic>
                      <p:nvPicPr>
                        <p:cNvPr id="5" name="对象 4">
                          <a:extLst>
                            <a:ext uri="{FF2B5EF4-FFF2-40B4-BE49-F238E27FC236}">
                              <a16:creationId xmlns:a16="http://schemas.microsoft.com/office/drawing/2014/main" id="{82D2CC74-83F5-4F46-96FD-A3B82DD858B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760" y="1673708"/>
                          <a:ext cx="1117600" cy="838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E3574EB0-1F1D-4CCB-91B8-A473318B17A9}"/>
                </a:ext>
              </a:extLst>
            </p:cNvPr>
            <p:cNvSpPr/>
            <p:nvPr/>
          </p:nvSpPr>
          <p:spPr>
            <a:xfrm>
              <a:off x="3640361" y="1819594"/>
              <a:ext cx="704740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Levenim MT" panose="02010502060101010101" pitchFamily="2" charset="-79"/>
                </a:rPr>
                <a:t>改写为（ </a:t>
              </a:r>
              <a:r>
                <a:rPr lang="en-US" altLang="zh-CN" sz="2800" kern="0" dirty="0" err="1">
                  <a:solidFill>
                    <a:prstClr val="black"/>
                  </a:solidFill>
                  <a:cs typeface="Levenim MT" panose="02010502060101010101" pitchFamily="2" charset="-79"/>
                </a:rPr>
                <a:t>d</a:t>
              </a:r>
              <a:r>
                <a:rPr lang="en-US" altLang="zh-CN" sz="2800" i="1" kern="0" dirty="0" err="1">
                  <a:solidFill>
                    <a:prstClr val="black"/>
                  </a:solidFill>
                  <a:cs typeface="Levenim MT" panose="02010502060101010101" pitchFamily="2" charset="-79"/>
                </a:rPr>
                <a:t>y</a:t>
              </a:r>
              <a:r>
                <a:rPr lang="en-US" altLang="zh-CN" sz="2800" i="1" kern="0" dirty="0">
                  <a:solidFill>
                    <a:prstClr val="black"/>
                  </a:solidFill>
                  <a:cs typeface="Levenim MT" panose="02010502060101010101" pitchFamily="2" charset="-79"/>
                </a:rPr>
                <a:t> </a:t>
              </a: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Levenim MT" panose="02010502060101010101" pitchFamily="2" charset="-79"/>
                </a:rPr>
                <a:t>和 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Levenim MT" panose="02010502060101010101" pitchFamily="2" charset="-79"/>
                </a:rPr>
                <a:t>d</a:t>
              </a:r>
              <a:r>
                <a:rPr kumimoji="0" lang="en-US" altLang="zh-CN" sz="2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Levenim MT" panose="02010502060101010101" pitchFamily="2" charset="-79"/>
                </a:rPr>
                <a:t>t </a:t>
              </a: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Levenim MT" panose="02010502060101010101" pitchFamily="2" charset="-79"/>
                </a:rPr>
                <a:t>都是微</a:t>
              </a: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Levenim MT" panose="02010502060101010101" pitchFamily="2" charset="-79"/>
                </a:rPr>
                <a:t>分，因此可以运算）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</p:grpSp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0A316B2F-F63E-4C7D-B591-9ADD82864E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79114"/>
              </p:ext>
            </p:extLst>
          </p:nvPr>
        </p:nvGraphicFramePr>
        <p:xfrm>
          <a:off x="5316609" y="2511908"/>
          <a:ext cx="1333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0" name="Equation" r:id="rId7" imgW="1333440" imgH="901440" progId="Equation.DSMT4">
                  <p:embed/>
                </p:oleObj>
              </mc:Choice>
              <mc:Fallback>
                <p:oleObj name="Equation" r:id="rId7" imgW="1333440" imgH="9014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1C80C72F-8990-44B7-A454-2D5FDBCC6E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609" y="2511908"/>
                        <a:ext cx="1333500" cy="90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52ED123E-C332-4FCD-AE7B-DCF0A788F897}"/>
              </a:ext>
            </a:extLst>
          </p:cNvPr>
          <p:cNvSpPr/>
          <p:nvPr/>
        </p:nvSpPr>
        <p:spPr>
          <a:xfrm>
            <a:off x="1278956" y="3263864"/>
            <a:ext cx="3434403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对两边求不定积分，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aphicFrame>
        <p:nvGraphicFramePr>
          <p:cNvPr id="22" name="对象 21">
            <a:extLst>
              <a:ext uri="{FF2B5EF4-FFF2-40B4-BE49-F238E27FC236}">
                <a16:creationId xmlns:a16="http://schemas.microsoft.com/office/drawing/2014/main" id="{AF43AB84-F1DF-4C2A-9273-2772677811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973799"/>
              </p:ext>
            </p:extLst>
          </p:nvPr>
        </p:nvGraphicFramePr>
        <p:xfrm>
          <a:off x="5145159" y="3908071"/>
          <a:ext cx="16764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1" name="Equation" r:id="rId9" imgW="1676160" imgH="901440" progId="Equation.DSMT4">
                  <p:embed/>
                </p:oleObj>
              </mc:Choice>
              <mc:Fallback>
                <p:oleObj name="Equation" r:id="rId9" imgW="1676160" imgH="901440" progId="Equation.DSMT4">
                  <p:embed/>
                  <p:pic>
                    <p:nvPicPr>
                      <p:cNvPr id="13" name="对象 12">
                        <a:extLst>
                          <a:ext uri="{FF2B5EF4-FFF2-40B4-BE49-F238E27FC236}">
                            <a16:creationId xmlns:a16="http://schemas.microsoft.com/office/drawing/2014/main" id="{5984A3ED-56FB-4602-AFFC-9A56501429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159" y="3908071"/>
                        <a:ext cx="1676400" cy="898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组合 30">
            <a:extLst>
              <a:ext uri="{FF2B5EF4-FFF2-40B4-BE49-F238E27FC236}">
                <a16:creationId xmlns:a16="http://schemas.microsoft.com/office/drawing/2014/main" id="{59CE4FAF-A144-443C-A10F-29F5DFC89D50}"/>
              </a:ext>
            </a:extLst>
          </p:cNvPr>
          <p:cNvGrpSpPr/>
          <p:nvPr/>
        </p:nvGrpSpPr>
        <p:grpSpPr>
          <a:xfrm>
            <a:off x="1278956" y="4887545"/>
            <a:ext cx="8295754" cy="553370"/>
            <a:chOff x="1278956" y="4887545"/>
            <a:chExt cx="8295754" cy="553370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9043B27-7E9B-496A-AD53-097FA67E4762}"/>
                </a:ext>
              </a:extLst>
            </p:cNvPr>
            <p:cNvSpPr/>
            <p:nvPr/>
          </p:nvSpPr>
          <p:spPr>
            <a:xfrm>
              <a:off x="1278956" y="4887545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得到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4" name="对象 23">
              <a:extLst>
                <a:ext uri="{FF2B5EF4-FFF2-40B4-BE49-F238E27FC236}">
                  <a16:creationId xmlns:a16="http://schemas.microsoft.com/office/drawing/2014/main" id="{9B99A3EB-BF24-476F-A15A-8D4187D4F97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196454"/>
                </p:ext>
              </p:extLst>
            </p:nvPr>
          </p:nvGraphicFramePr>
          <p:xfrm>
            <a:off x="2181767" y="4959902"/>
            <a:ext cx="2108200" cy="481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2" name="Equation" r:id="rId11" imgW="2108160" imgH="482400" progId="Equation.DSMT4">
                    <p:embed/>
                  </p:oleObj>
                </mc:Choice>
                <mc:Fallback>
                  <p:oleObj name="Equation" r:id="rId11" imgW="2108160" imgH="482400" progId="Equation.DSMT4">
                    <p:embed/>
                    <p:pic>
                      <p:nvPicPr>
                        <p:cNvPr id="16" name="对象 15">
                          <a:extLst>
                            <a:ext uri="{FF2B5EF4-FFF2-40B4-BE49-F238E27FC236}">
                              <a16:creationId xmlns:a16="http://schemas.microsoft.com/office/drawing/2014/main" id="{F3F5F2A0-08F1-4638-95CB-0E4C460046F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767" y="4959902"/>
                          <a:ext cx="2108200" cy="4810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C0E7AF04-6523-4711-BC73-7423FFAB1122}"/>
                </a:ext>
              </a:extLst>
            </p:cNvPr>
            <p:cNvSpPr/>
            <p:nvPr/>
          </p:nvSpPr>
          <p:spPr>
            <a:xfrm>
              <a:off x="4289967" y="4887545"/>
              <a:ext cx="26981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去掉对数，就是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6" name="对象 25">
              <a:extLst>
                <a:ext uri="{FF2B5EF4-FFF2-40B4-BE49-F238E27FC236}">
                  <a16:creationId xmlns:a16="http://schemas.microsoft.com/office/drawing/2014/main" id="{2A67AB14-634A-4CA8-BDF8-64823DAC37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7751482"/>
                </p:ext>
              </p:extLst>
            </p:nvPr>
          </p:nvGraphicFramePr>
          <p:xfrm>
            <a:off x="6920410" y="4914205"/>
            <a:ext cx="26543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3" name="Equation" r:id="rId13" imgW="2654280" imgH="469800" progId="Equation.DSMT4">
                    <p:embed/>
                  </p:oleObj>
                </mc:Choice>
                <mc:Fallback>
                  <p:oleObj name="Equation" r:id="rId13" imgW="2654280" imgH="469800" progId="Equation.DSMT4">
                    <p:embed/>
                    <p:pic>
                      <p:nvPicPr>
                        <p:cNvPr id="18" name="对象 17">
                          <a:extLst>
                            <a:ext uri="{FF2B5EF4-FFF2-40B4-BE49-F238E27FC236}">
                              <a16:creationId xmlns:a16="http://schemas.microsoft.com/office/drawing/2014/main" id="{72F32121-D4C1-420B-A67A-EF726EEA982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20410" y="4914205"/>
                          <a:ext cx="2654300" cy="469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22E4EFBB-D6E1-4DB7-9081-A6A4332FA3A1}"/>
              </a:ext>
            </a:extLst>
          </p:cNvPr>
          <p:cNvSpPr/>
          <p:nvPr/>
        </p:nvSpPr>
        <p:spPr>
          <a:xfrm>
            <a:off x="9618585" y="4746430"/>
            <a:ext cx="902811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其中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E2B5F3B-51DD-49AB-B189-1102AF5DFAE5}"/>
              </a:ext>
            </a:extLst>
          </p:cNvPr>
          <p:cNvSpPr/>
          <p:nvPr/>
        </p:nvSpPr>
        <p:spPr>
          <a:xfrm>
            <a:off x="1278956" y="5517231"/>
            <a:ext cx="6468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C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是任意常数，这是求不定积分的结果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1221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5ABC17F8-7E11-4D78-9346-EAA747736007}"/>
              </a:ext>
            </a:extLst>
          </p:cNvPr>
          <p:cNvSpPr/>
          <p:nvPr/>
        </p:nvSpPr>
        <p:spPr>
          <a:xfrm>
            <a:off x="1083733" y="1343280"/>
            <a:ext cx="100245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如果微分方程的解含有任意常数，我们称这个解为该微分方程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0A76EF9-D05A-4591-B8BB-0E7E78E528AB}"/>
              </a:ext>
            </a:extLst>
          </p:cNvPr>
          <p:cNvSpPr/>
          <p:nvPr/>
        </p:nvSpPr>
        <p:spPr>
          <a:xfrm>
            <a:off x="1083733" y="203285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的通解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66F3D01E-34D0-42A4-BA87-A156911BBDC6}"/>
              </a:ext>
            </a:extLst>
          </p:cNvPr>
          <p:cNvGrpSpPr/>
          <p:nvPr/>
        </p:nvGrpSpPr>
        <p:grpSpPr>
          <a:xfrm>
            <a:off x="2494994" y="1875366"/>
            <a:ext cx="6592238" cy="838200"/>
            <a:chOff x="2494994" y="1875366"/>
            <a:chExt cx="6592238" cy="83820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D4B878C-1DFD-4300-8E08-97F540BC7FE7}"/>
                </a:ext>
              </a:extLst>
            </p:cNvPr>
            <p:cNvSpPr/>
            <p:nvPr/>
          </p:nvSpPr>
          <p:spPr>
            <a:xfrm>
              <a:off x="2494994" y="2032856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所以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6" name="对象 5">
              <a:extLst>
                <a:ext uri="{FF2B5EF4-FFF2-40B4-BE49-F238E27FC236}">
                  <a16:creationId xmlns:a16="http://schemas.microsoft.com/office/drawing/2014/main" id="{DC9FF8B6-A4DC-4D98-9C2E-B0F340E7CD6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0609398"/>
                </p:ext>
              </p:extLst>
            </p:nvPr>
          </p:nvGraphicFramePr>
          <p:xfrm>
            <a:off x="3397805" y="2098876"/>
            <a:ext cx="1152525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1" name="Equation" r:id="rId3" imgW="1155600" imgH="457200" progId="Equation.DSMT4">
                    <p:embed/>
                  </p:oleObj>
                </mc:Choice>
                <mc:Fallback>
                  <p:oleObj name="Equation" r:id="rId3" imgW="1155600" imgH="457200" progId="Equation.DSMT4">
                    <p:embed/>
                    <p:pic>
                      <p:nvPicPr>
                        <p:cNvPr id="5" name="对象 4">
                          <a:extLst>
                            <a:ext uri="{FF2B5EF4-FFF2-40B4-BE49-F238E27FC236}">
                              <a16:creationId xmlns:a16="http://schemas.microsoft.com/office/drawing/2014/main" id="{3F37DD37-CE08-4B85-965D-42CF04D1522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7805" y="2098876"/>
                          <a:ext cx="1152525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05D1DE4-0DD1-4A46-96A5-15962A52CCD3}"/>
                </a:ext>
              </a:extLst>
            </p:cNvPr>
            <p:cNvSpPr/>
            <p:nvPr/>
          </p:nvSpPr>
          <p:spPr>
            <a:xfrm>
              <a:off x="4522735" y="2032856"/>
              <a:ext cx="14414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是方程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8" name="对象 7">
              <a:extLst>
                <a:ext uri="{FF2B5EF4-FFF2-40B4-BE49-F238E27FC236}">
                  <a16:creationId xmlns:a16="http://schemas.microsoft.com/office/drawing/2014/main" id="{7B89F621-C8ED-45AF-8A4F-50D6412FE4A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3060191"/>
                </p:ext>
              </p:extLst>
            </p:nvPr>
          </p:nvGraphicFramePr>
          <p:xfrm>
            <a:off x="5800172" y="1875366"/>
            <a:ext cx="18415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2" name="Equation" r:id="rId5" imgW="1841400" imgH="838080" progId="Equation.DSMT4">
                    <p:embed/>
                  </p:oleObj>
                </mc:Choice>
                <mc:Fallback>
                  <p:oleObj name="Equation" r:id="rId5" imgW="1841400" imgH="838080" progId="Equation.DSMT4">
                    <p:embed/>
                    <p:pic>
                      <p:nvPicPr>
                        <p:cNvPr id="10" name="对象 9">
                          <a:extLst>
                            <a:ext uri="{FF2B5EF4-FFF2-40B4-BE49-F238E27FC236}">
                              <a16:creationId xmlns:a16="http://schemas.microsoft.com/office/drawing/2014/main" id="{A3CE6EEF-0FE1-4DF3-A98C-889AAB9D971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00172" y="1875366"/>
                          <a:ext cx="1841500" cy="838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F2A2D44-1D5D-4153-ADFF-E3F1CEE5BD0E}"/>
                </a:ext>
              </a:extLst>
            </p:cNvPr>
            <p:cNvSpPr/>
            <p:nvPr/>
          </p:nvSpPr>
          <p:spPr>
            <a:xfrm>
              <a:off x="7645812" y="2032856"/>
              <a:ext cx="14414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的通解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A504652-92AC-4E14-A217-F11BEC6B6EA5}"/>
              </a:ext>
            </a:extLst>
          </p:cNvPr>
          <p:cNvGrpSpPr/>
          <p:nvPr/>
        </p:nvGrpSpPr>
        <p:grpSpPr>
          <a:xfrm>
            <a:off x="1083733" y="2792286"/>
            <a:ext cx="9872664" cy="523220"/>
            <a:chOff x="1083733" y="2792286"/>
            <a:chExt cx="9872664" cy="523220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B7786905-144E-4896-BA54-9FBAEEF95266}"/>
                </a:ext>
              </a:extLst>
            </p:cNvPr>
            <p:cNvSpPr/>
            <p:nvPr/>
          </p:nvSpPr>
          <p:spPr>
            <a:xfrm>
              <a:off x="1083733" y="2792286"/>
              <a:ext cx="856826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在实际情况中，往往需要找到满足初始条件的解，如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1" name="对象 10">
              <a:extLst>
                <a:ext uri="{FF2B5EF4-FFF2-40B4-BE49-F238E27FC236}">
                  <a16:creationId xmlns:a16="http://schemas.microsoft.com/office/drawing/2014/main" id="{5EA92E4D-6D26-4178-9EA6-F94570A9A3F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9719486"/>
                </p:ext>
              </p:extLst>
            </p:nvPr>
          </p:nvGraphicFramePr>
          <p:xfrm>
            <a:off x="9356197" y="2845606"/>
            <a:ext cx="16002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3" name="Equation" r:id="rId7" imgW="1600200" imgH="469800" progId="Equation.DSMT4">
                    <p:embed/>
                  </p:oleObj>
                </mc:Choice>
                <mc:Fallback>
                  <p:oleObj name="Equation" r:id="rId7" imgW="1600200" imgH="469800" progId="Equation.DSMT4">
                    <p:embed/>
                    <p:pic>
                      <p:nvPicPr>
                        <p:cNvPr id="11" name="对象 10">
                          <a:extLst>
                            <a:ext uri="{FF2B5EF4-FFF2-40B4-BE49-F238E27FC236}">
                              <a16:creationId xmlns:a16="http://schemas.microsoft.com/office/drawing/2014/main" id="{30831053-82B8-42CE-856C-24021A0E5E6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6197" y="2845606"/>
                          <a:ext cx="1600200" cy="469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42B3C9C3-87BD-4BE7-AEC7-EE4EAC1F4228}"/>
              </a:ext>
            </a:extLst>
          </p:cNvPr>
          <p:cNvGrpSpPr/>
          <p:nvPr/>
        </p:nvGrpSpPr>
        <p:grpSpPr>
          <a:xfrm>
            <a:off x="1083733" y="3438672"/>
            <a:ext cx="5546017" cy="523220"/>
            <a:chOff x="1083733" y="3438672"/>
            <a:chExt cx="5546017" cy="523220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58A7DCD-C02C-4A58-B6D2-2BBE1E1D07F6}"/>
                </a:ext>
              </a:extLst>
            </p:cNvPr>
            <p:cNvSpPr/>
            <p:nvPr/>
          </p:nvSpPr>
          <p:spPr>
            <a:xfrm>
              <a:off x="1083733" y="3438672"/>
              <a:ext cx="32367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就是满足初始条件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3" name="对象 12">
              <a:extLst>
                <a:ext uri="{FF2B5EF4-FFF2-40B4-BE49-F238E27FC236}">
                  <a16:creationId xmlns:a16="http://schemas.microsoft.com/office/drawing/2014/main" id="{C3CAE5D6-FD53-40C5-97B1-B3EE6F1EDA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3954225"/>
                </p:ext>
              </p:extLst>
            </p:nvPr>
          </p:nvGraphicFramePr>
          <p:xfrm>
            <a:off x="4062677" y="3530092"/>
            <a:ext cx="127952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4" name="Equation" r:id="rId9" imgW="1282680" imgH="431640" progId="Equation.DSMT4">
                    <p:embed/>
                  </p:oleObj>
                </mc:Choice>
                <mc:Fallback>
                  <p:oleObj name="Equation" r:id="rId9" imgW="1282680" imgH="431640" progId="Equation.DSMT4">
                    <p:embed/>
                    <p:pic>
                      <p:nvPicPr>
                        <p:cNvPr id="13" name="对象 12">
                          <a:extLst>
                            <a:ext uri="{FF2B5EF4-FFF2-40B4-BE49-F238E27FC236}">
                              <a16:creationId xmlns:a16="http://schemas.microsoft.com/office/drawing/2014/main" id="{9D826448-0BA8-4255-A3AD-4609F90BF54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2677" y="3530092"/>
                          <a:ext cx="1279525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7C81AF94-4012-4794-AB59-DA62EF83F4B4}"/>
                </a:ext>
              </a:extLst>
            </p:cNvPr>
            <p:cNvSpPr/>
            <p:nvPr/>
          </p:nvSpPr>
          <p:spPr>
            <a:xfrm>
              <a:off x="5367866" y="3438672"/>
              <a:ext cx="12618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的解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id="{73980264-E5C9-44FD-BFF4-9F216CB701CE}"/>
              </a:ext>
            </a:extLst>
          </p:cNvPr>
          <p:cNvSpPr/>
          <p:nvPr/>
        </p:nvSpPr>
        <p:spPr>
          <a:xfrm>
            <a:off x="6255656" y="3438672"/>
            <a:ext cx="4852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当用初始条件确定了通解中的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826FF48-8723-4B8E-AD33-534C33298F7E}"/>
              </a:ext>
            </a:extLst>
          </p:cNvPr>
          <p:cNvSpPr/>
          <p:nvPr/>
        </p:nvSpPr>
        <p:spPr>
          <a:xfrm>
            <a:off x="1083733" y="4128248"/>
            <a:ext cx="7908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任意常数，得到的解就称为该微分方程的特解，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B82FF18-DAB1-4D35-800B-BD5AD4F35643}"/>
              </a:ext>
            </a:extLst>
          </p:cNvPr>
          <p:cNvGrpSpPr/>
          <p:nvPr/>
        </p:nvGrpSpPr>
        <p:grpSpPr>
          <a:xfrm>
            <a:off x="8563803" y="4128248"/>
            <a:ext cx="2392594" cy="523220"/>
            <a:chOff x="8563803" y="4128248"/>
            <a:chExt cx="2392594" cy="52322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AD6C89F-DADE-48A7-A447-40E85F9F2655}"/>
                </a:ext>
              </a:extLst>
            </p:cNvPr>
            <p:cNvSpPr/>
            <p:nvPr/>
          </p:nvSpPr>
          <p:spPr>
            <a:xfrm>
              <a:off x="8563803" y="4128248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因此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8" name="对象 17">
              <a:extLst>
                <a:ext uri="{FF2B5EF4-FFF2-40B4-BE49-F238E27FC236}">
                  <a16:creationId xmlns:a16="http://schemas.microsoft.com/office/drawing/2014/main" id="{678AFCAD-5771-4568-9525-A14FAD94B4B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2476541"/>
                </p:ext>
              </p:extLst>
            </p:nvPr>
          </p:nvGraphicFramePr>
          <p:xfrm>
            <a:off x="9356197" y="4154908"/>
            <a:ext cx="16002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5" name="Equation" r:id="rId11" imgW="1600200" imgH="469800" progId="Equation.DSMT4">
                    <p:embed/>
                  </p:oleObj>
                </mc:Choice>
                <mc:Fallback>
                  <p:oleObj name="Equation" r:id="rId11" imgW="1600200" imgH="469800" progId="Equation.DSMT4">
                    <p:embed/>
                    <p:pic>
                      <p:nvPicPr>
                        <p:cNvPr id="16" name="对象 15">
                          <a:extLst>
                            <a:ext uri="{FF2B5EF4-FFF2-40B4-BE49-F238E27FC236}">
                              <a16:creationId xmlns:a16="http://schemas.microsoft.com/office/drawing/2014/main" id="{660A75A7-EB7E-4159-8121-A1BF1F06228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6197" y="4154908"/>
                          <a:ext cx="1600200" cy="469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0E2DA643-1866-487C-B8EA-6B9D55F578E0}"/>
              </a:ext>
            </a:extLst>
          </p:cNvPr>
          <p:cNvGrpSpPr/>
          <p:nvPr/>
        </p:nvGrpSpPr>
        <p:grpSpPr>
          <a:xfrm>
            <a:off x="1055660" y="4704276"/>
            <a:ext cx="9274206" cy="838200"/>
            <a:chOff x="1055660" y="4704276"/>
            <a:chExt cx="9274206" cy="838200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D71E34FE-91B8-41BD-A665-9D7BA5D6837B}"/>
                </a:ext>
              </a:extLst>
            </p:cNvPr>
            <p:cNvSpPr/>
            <p:nvPr/>
          </p:nvSpPr>
          <p:spPr>
            <a:xfrm>
              <a:off x="1055660" y="4863368"/>
              <a:ext cx="251863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就是微分方程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0" name="对象 19">
              <a:extLst>
                <a:ext uri="{FF2B5EF4-FFF2-40B4-BE49-F238E27FC236}">
                  <a16:creationId xmlns:a16="http://schemas.microsoft.com/office/drawing/2014/main" id="{9F028AED-5BD4-4D48-B0B1-7AB25C3BCFD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3867724"/>
                </p:ext>
              </p:extLst>
            </p:nvPr>
          </p:nvGraphicFramePr>
          <p:xfrm>
            <a:off x="3389808" y="4704276"/>
            <a:ext cx="1838325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6" name="Equation" r:id="rId13" imgW="1841400" imgH="838080" progId="Equation.DSMT4">
                    <p:embed/>
                  </p:oleObj>
                </mc:Choice>
                <mc:Fallback>
                  <p:oleObj name="Equation" r:id="rId13" imgW="1841400" imgH="838080" progId="Equation.DSMT4">
                    <p:embed/>
                    <p:pic>
                      <p:nvPicPr>
                        <p:cNvPr id="17" name="对象 16">
                          <a:extLst>
                            <a:ext uri="{FF2B5EF4-FFF2-40B4-BE49-F238E27FC236}">
                              <a16:creationId xmlns:a16="http://schemas.microsoft.com/office/drawing/2014/main" id="{76567136-2B7A-406F-B72B-5F22CAEF669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9808" y="4704276"/>
                          <a:ext cx="1838325" cy="838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32A01A83-8E5B-406C-BC17-38E36F67D924}"/>
                </a:ext>
              </a:extLst>
            </p:cNvPr>
            <p:cNvSpPr/>
            <p:nvPr/>
          </p:nvSpPr>
          <p:spPr>
            <a:xfrm>
              <a:off x="5243445" y="4861766"/>
              <a:ext cx="251863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满足初始条件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2" name="对象 21">
              <a:extLst>
                <a:ext uri="{FF2B5EF4-FFF2-40B4-BE49-F238E27FC236}">
                  <a16:creationId xmlns:a16="http://schemas.microsoft.com/office/drawing/2014/main" id="{880799D7-66DE-4D1A-B6BD-585C416CDC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3851093"/>
                </p:ext>
              </p:extLst>
            </p:nvPr>
          </p:nvGraphicFramePr>
          <p:xfrm>
            <a:off x="7426209" y="4953186"/>
            <a:ext cx="12827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7" name="Equation" r:id="rId15" imgW="1282680" imgH="431640" progId="Equation.DSMT4">
                    <p:embed/>
                  </p:oleObj>
                </mc:Choice>
                <mc:Fallback>
                  <p:oleObj name="Equation" r:id="rId15" imgW="1282680" imgH="431640" progId="Equation.DSMT4">
                    <p:embed/>
                    <p:pic>
                      <p:nvPicPr>
                        <p:cNvPr id="18" name="对象 17">
                          <a:extLst>
                            <a:ext uri="{FF2B5EF4-FFF2-40B4-BE49-F238E27FC236}">
                              <a16:creationId xmlns:a16="http://schemas.microsoft.com/office/drawing/2014/main" id="{266BF6FF-1EED-4EEB-8F77-707AD7C0988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26209" y="4953186"/>
                          <a:ext cx="1282700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2C2F2DBD-F57D-41F5-99F5-41202FCBC111}"/>
                </a:ext>
              </a:extLst>
            </p:cNvPr>
            <p:cNvSpPr/>
            <p:nvPr/>
          </p:nvSpPr>
          <p:spPr>
            <a:xfrm>
              <a:off x="8708909" y="4860452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的特解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5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0A7096B-1656-4E49-8480-DBE34DCE6DD7}"/>
              </a:ext>
            </a:extLst>
          </p:cNvPr>
          <p:cNvSpPr/>
          <p:nvPr/>
        </p:nvSpPr>
        <p:spPr>
          <a:xfrm>
            <a:off x="966926" y="739496"/>
            <a:ext cx="5957080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二、可分离变量型微分方程的求解</a:t>
            </a:r>
            <a:r>
              <a:rPr lang="en-US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. </a:t>
            </a:r>
            <a:endParaRPr lang="zh-CN" altLang="zh-CN" sz="2800" b="1" dirty="0">
              <a:solidFill>
                <a:srgbClr val="4472C4">
                  <a:lumMod val="75000"/>
                </a:srgbClr>
              </a:solidFill>
              <a:latin typeface="仿宋" panose="02010609060101010101" pitchFamily="49" charset="-122"/>
              <a:ea typeface="仿宋" panose="02010609060101010101" pitchFamily="49" charset="-122"/>
              <a:cs typeface="Levenim MT" panose="02010502060101010101" pitchFamily="2" charset="-79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DCEEC29-BD72-4FA5-8C08-50F9E4860677}"/>
              </a:ext>
            </a:extLst>
          </p:cNvPr>
          <p:cNvSpPr/>
          <p:nvPr/>
        </p:nvSpPr>
        <p:spPr>
          <a:xfrm>
            <a:off x="966926" y="1648081"/>
            <a:ext cx="1010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在解决了上节遗留问题后，需要把问题稍微变得复杂一些，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4910AB6F-2683-4A96-AFD7-09B092D4FD12}"/>
              </a:ext>
            </a:extLst>
          </p:cNvPr>
          <p:cNvGrpSpPr/>
          <p:nvPr/>
        </p:nvGrpSpPr>
        <p:grpSpPr>
          <a:xfrm>
            <a:off x="966926" y="2180601"/>
            <a:ext cx="10049321" cy="523220"/>
            <a:chOff x="966926" y="2180601"/>
            <a:chExt cx="10049321" cy="52322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0A9974E-6E0E-4354-8CB5-C7BBEA671980}"/>
                </a:ext>
              </a:extLst>
            </p:cNvPr>
            <p:cNvSpPr/>
            <p:nvPr/>
          </p:nvSpPr>
          <p:spPr>
            <a:xfrm>
              <a:off x="966926" y="2180601"/>
              <a:ext cx="19800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将微分方程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5" name="对象 4">
              <a:extLst>
                <a:ext uri="{FF2B5EF4-FFF2-40B4-BE49-F238E27FC236}">
                  <a16:creationId xmlns:a16="http://schemas.microsoft.com/office/drawing/2014/main" id="{57A95B47-679D-423A-ADFA-926185377EF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3453103"/>
                </p:ext>
              </p:extLst>
            </p:nvPr>
          </p:nvGraphicFramePr>
          <p:xfrm>
            <a:off x="2862288" y="2300596"/>
            <a:ext cx="1727200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72" name="Equation" r:id="rId3" imgW="1726920" imgH="406080" progId="Equation.DSMT4">
                    <p:embed/>
                  </p:oleObj>
                </mc:Choice>
                <mc:Fallback>
                  <p:oleObj name="Equation" r:id="rId3" imgW="1726920" imgH="4060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2288" y="2300596"/>
                          <a:ext cx="1727200" cy="4032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B7B5092D-F07B-46FA-BE46-0BEA6CAD5683}"/>
                </a:ext>
              </a:extLst>
            </p:cNvPr>
            <p:cNvSpPr/>
            <p:nvPr/>
          </p:nvSpPr>
          <p:spPr>
            <a:xfrm>
              <a:off x="4589488" y="2180601"/>
              <a:ext cx="64267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的形式推广一步，把方程右边的</a:t>
              </a:r>
              <a:r>
                <a:rPr kumimoji="0" lang="en-US" altLang="zh-CN" sz="28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ky</a:t>
              </a:r>
              <a:r>
                <a:rPr kumimoji="0" lang="zh-CN" altLang="en-US" sz="2800" b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改成</a:t>
              </a:r>
              <a:endParaRPr kumimoji="0" lang="zh-CN" altLang="en-US" sz="1800" b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B9A5FA1-B151-4254-AF38-BC61FE09BA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122252"/>
              </p:ext>
            </p:extLst>
          </p:nvPr>
        </p:nvGraphicFramePr>
        <p:xfrm>
          <a:off x="966926" y="2909095"/>
          <a:ext cx="1485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Equation" r:id="rId5" imgW="1485720" imgH="393480" progId="Equation.DSMT4">
                  <p:embed/>
                </p:oleObj>
              </mc:Choice>
              <mc:Fallback>
                <p:oleObj name="Equation" r:id="rId5" imgW="1485720" imgH="393480" progId="Equation.DSMT4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353EA775-00A9-4049-924F-91D3F039F6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926" y="2909095"/>
                        <a:ext cx="1485900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225B7CC8-CF75-4766-8822-C8750223D594}"/>
              </a:ext>
            </a:extLst>
          </p:cNvPr>
          <p:cNvSpPr/>
          <p:nvPr/>
        </p:nvSpPr>
        <p:spPr>
          <a:xfrm>
            <a:off x="2452826" y="2844335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即考虑形如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A724511-5838-4B0D-AFB4-76B026CF87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752223"/>
              </p:ext>
            </p:extLst>
          </p:nvPr>
        </p:nvGraphicFramePr>
        <p:xfrm>
          <a:off x="5073650" y="3378200"/>
          <a:ext cx="2044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Equation" r:id="rId7" imgW="2044440" imgH="406080" progId="Equation.DSMT4">
                  <p:embed/>
                </p:oleObj>
              </mc:Choice>
              <mc:Fallback>
                <p:oleObj name="Equation" r:id="rId7" imgW="2044440" imgH="40608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EE37010A-9233-4898-AC67-A2614A5BB2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3378200"/>
                        <a:ext cx="2044700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A376D4E4-98E6-434F-A33A-B773BCF3F446}"/>
              </a:ext>
            </a:extLst>
          </p:cNvPr>
          <p:cNvSpPr/>
          <p:nvPr/>
        </p:nvSpPr>
        <p:spPr>
          <a:xfrm>
            <a:off x="966926" y="3821304"/>
            <a:ext cx="10481733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的一阶微分方程，这里设右边的函数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f 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(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x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)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和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g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(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y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)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分别是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x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和</a:t>
            </a:r>
            <a:endParaRPr lang="en-US" altLang="zh-CN" sz="2800" dirty="0">
              <a:solidFill>
                <a:prstClr val="black"/>
              </a:solidFill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C72925F-75BD-4FD0-9B69-BAE05FEE9103}"/>
              </a:ext>
            </a:extLst>
          </p:cNvPr>
          <p:cNvSpPr/>
          <p:nvPr/>
        </p:nvSpPr>
        <p:spPr>
          <a:xfrm>
            <a:off x="966926" y="4514854"/>
            <a:ext cx="2408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y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的连续函数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.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45A3E9A-F11E-4DDD-99BB-5E66DB850FB1}"/>
              </a:ext>
            </a:extLst>
          </p:cNvPr>
          <p:cNvSpPr/>
          <p:nvPr/>
        </p:nvSpPr>
        <p:spPr>
          <a:xfrm>
            <a:off x="3198671" y="4517564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这个方程的特点就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是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x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和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y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两个变量是分离的，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78EEBA0-6800-4E86-B2D3-F65979A4168E}"/>
              </a:ext>
            </a:extLst>
          </p:cNvPr>
          <p:cNvSpPr/>
          <p:nvPr/>
        </p:nvSpPr>
        <p:spPr>
          <a:xfrm>
            <a:off x="966926" y="5172993"/>
            <a:ext cx="10109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因此称为可分离变量型微分方程，是最简单的一类微分方程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486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>
            <a:extLst>
              <a:ext uri="{FF2B5EF4-FFF2-40B4-BE49-F238E27FC236}">
                <a16:creationId xmlns:a16="http://schemas.microsoft.com/office/drawing/2014/main" id="{F896664B-18F8-412D-9961-99022483B6DA}"/>
              </a:ext>
            </a:extLst>
          </p:cNvPr>
          <p:cNvGrpSpPr/>
          <p:nvPr/>
        </p:nvGrpSpPr>
        <p:grpSpPr>
          <a:xfrm>
            <a:off x="680801" y="120312"/>
            <a:ext cx="5114648" cy="656846"/>
            <a:chOff x="680801" y="120312"/>
            <a:chExt cx="5114648" cy="656846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FAA21592-B7E6-4038-884C-C57A978D82CB}"/>
                </a:ext>
              </a:extLst>
            </p:cNvPr>
            <p:cNvSpPr/>
            <p:nvPr/>
          </p:nvSpPr>
          <p:spPr>
            <a:xfrm>
              <a:off x="680801" y="120312"/>
              <a:ext cx="3057247" cy="656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下面就来求解方程</a:t>
              </a:r>
              <a:endPara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对象 2">
              <a:extLst>
                <a:ext uri="{FF2B5EF4-FFF2-40B4-BE49-F238E27FC236}">
                  <a16:creationId xmlns:a16="http://schemas.microsoft.com/office/drawing/2014/main" id="{537688A6-ED6C-400A-8DC7-C77B0113AF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6849603"/>
                </p:ext>
              </p:extLst>
            </p:nvPr>
          </p:nvGraphicFramePr>
          <p:xfrm>
            <a:off x="3687249" y="370758"/>
            <a:ext cx="21082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0" name="Equation" r:id="rId3" imgW="2108160" imgH="406080" progId="Equation.DSMT4">
                    <p:embed/>
                  </p:oleObj>
                </mc:Choice>
                <mc:Fallback>
                  <p:oleObj name="Equation" r:id="rId3" imgW="2108160" imgH="406080" progId="Equation.DSMT4">
                    <p:embed/>
                    <p:pic>
                      <p:nvPicPr>
                        <p:cNvPr id="8" name="对象 7">
                          <a:extLst>
                            <a:ext uri="{FF2B5EF4-FFF2-40B4-BE49-F238E27FC236}">
                              <a16:creationId xmlns:a16="http://schemas.microsoft.com/office/drawing/2014/main" id="{8B64A384-F251-4558-A1D7-A291B35922B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7249" y="370758"/>
                          <a:ext cx="2108200" cy="406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D299C89B-6B90-4FD7-A308-0ACDA3A3A4A8}"/>
              </a:ext>
            </a:extLst>
          </p:cNvPr>
          <p:cNvGrpSpPr/>
          <p:nvPr/>
        </p:nvGrpSpPr>
        <p:grpSpPr>
          <a:xfrm>
            <a:off x="680801" y="861823"/>
            <a:ext cx="6511092" cy="787400"/>
            <a:chOff x="680801" y="861823"/>
            <a:chExt cx="6511092" cy="787400"/>
          </a:xfrm>
        </p:grpSpPr>
        <p:graphicFrame>
          <p:nvGraphicFramePr>
            <p:cNvPr id="4" name="对象 3">
              <a:extLst>
                <a:ext uri="{FF2B5EF4-FFF2-40B4-BE49-F238E27FC236}">
                  <a16:creationId xmlns:a16="http://schemas.microsoft.com/office/drawing/2014/main" id="{934F2D5B-EC3C-4375-8296-06B87C2E0AB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0427519"/>
                </p:ext>
              </p:extLst>
            </p:nvPr>
          </p:nvGraphicFramePr>
          <p:xfrm>
            <a:off x="1224540" y="1122564"/>
            <a:ext cx="12446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1" name="Equation" r:id="rId5" imgW="1244520" imgH="393480" progId="Equation.DSMT4">
                    <p:embed/>
                  </p:oleObj>
                </mc:Choice>
                <mc:Fallback>
                  <p:oleObj name="Equation" r:id="rId5" imgW="1244520" imgH="393480" progId="Equation.DSMT4">
                    <p:embed/>
                    <p:pic>
                      <p:nvPicPr>
                        <p:cNvPr id="5" name="对象 4">
                          <a:extLst>
                            <a:ext uri="{FF2B5EF4-FFF2-40B4-BE49-F238E27FC236}">
                              <a16:creationId xmlns:a16="http://schemas.microsoft.com/office/drawing/2014/main" id="{66C8E589-84BF-4D2E-874E-A74B6ED65F2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4540" y="1122564"/>
                          <a:ext cx="12446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76A630B9-F05F-4DCF-A0DF-5BC8C0272CE9}"/>
                </a:ext>
              </a:extLst>
            </p:cNvPr>
            <p:cNvSpPr/>
            <p:nvPr/>
          </p:nvSpPr>
          <p:spPr>
            <a:xfrm>
              <a:off x="680801" y="993044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当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C2754C06-0F5B-43BA-987D-2DB39F1E53E7}"/>
                </a:ext>
              </a:extLst>
            </p:cNvPr>
            <p:cNvSpPr/>
            <p:nvPr/>
          </p:nvSpPr>
          <p:spPr>
            <a:xfrm>
              <a:off x="2469140" y="993044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时，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F750591E-28D8-4A9E-9DC0-67BB9EEE313B}"/>
                </a:ext>
              </a:extLst>
            </p:cNvPr>
            <p:cNvSpPr/>
            <p:nvPr/>
          </p:nvSpPr>
          <p:spPr>
            <a:xfrm>
              <a:off x="3012879" y="993044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将方程改写为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8" name="对象 7">
              <a:extLst>
                <a:ext uri="{FF2B5EF4-FFF2-40B4-BE49-F238E27FC236}">
                  <a16:creationId xmlns:a16="http://schemas.microsoft.com/office/drawing/2014/main" id="{1C49794E-DFD8-4F87-BAE7-CFB979B293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6785477"/>
                </p:ext>
              </p:extLst>
            </p:nvPr>
          </p:nvGraphicFramePr>
          <p:xfrm>
            <a:off x="5351981" y="861823"/>
            <a:ext cx="1839912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2" name="Equation" r:id="rId7" imgW="1841400" imgH="787320" progId="Equation.DSMT4">
                    <p:embed/>
                  </p:oleObj>
                </mc:Choice>
                <mc:Fallback>
                  <p:oleObj name="Equation" r:id="rId7" imgW="1841400" imgH="787320" progId="Equation.DSMT4">
                    <p:embed/>
                    <p:pic>
                      <p:nvPicPr>
                        <p:cNvPr id="9" name="对象 8">
                          <a:extLst>
                            <a:ext uri="{FF2B5EF4-FFF2-40B4-BE49-F238E27FC236}">
                              <a16:creationId xmlns:a16="http://schemas.microsoft.com/office/drawing/2014/main" id="{49D9F095-AE42-49D5-9833-CD89D61BB16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1981" y="861823"/>
                          <a:ext cx="1839912" cy="787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514E6C7A-74D1-4D1C-A86F-9B9E82AA5E1E}"/>
              </a:ext>
            </a:extLst>
          </p:cNvPr>
          <p:cNvSpPr/>
          <p:nvPr/>
        </p:nvSpPr>
        <p:spPr>
          <a:xfrm>
            <a:off x="680801" y="1795676"/>
            <a:ext cx="10830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即把未知函数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及其微分 </a:t>
            </a:r>
            <a:r>
              <a:rPr kumimoji="0" lang="en-US" altLang="zh-CN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kumimoji="0" lang="en-US" altLang="zh-CN" sz="28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与自变量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及其微分 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分离在等号两边，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83352B4-CBFE-4896-B90B-7BFD3A124C1E}"/>
              </a:ext>
            </a:extLst>
          </p:cNvPr>
          <p:cNvSpPr/>
          <p:nvPr/>
        </p:nvSpPr>
        <p:spPr>
          <a:xfrm>
            <a:off x="680801" y="2372216"/>
            <a:ext cx="4583306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这一步骤称为“分离变量”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16EB6D28-4C51-4759-AFAF-B6B52F619C97}"/>
              </a:ext>
            </a:extLst>
          </p:cNvPr>
          <p:cNvGrpSpPr/>
          <p:nvPr/>
        </p:nvGrpSpPr>
        <p:grpSpPr>
          <a:xfrm>
            <a:off x="680800" y="3029062"/>
            <a:ext cx="6920597" cy="787400"/>
            <a:chOff x="680800" y="3029062"/>
            <a:chExt cx="6920597" cy="78740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E1C96705-6489-4E93-91C3-22086B112EA8}"/>
                </a:ext>
              </a:extLst>
            </p:cNvPr>
            <p:cNvSpPr/>
            <p:nvPr/>
          </p:nvSpPr>
          <p:spPr>
            <a:xfrm>
              <a:off x="680800" y="3124715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因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2" name="对象 11">
              <a:extLst>
                <a:ext uri="{FF2B5EF4-FFF2-40B4-BE49-F238E27FC236}">
                  <a16:creationId xmlns:a16="http://schemas.microsoft.com/office/drawing/2014/main" id="{29564D45-79B9-4DD2-A0E1-670B8985674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7252163"/>
                </p:ext>
              </p:extLst>
            </p:nvPr>
          </p:nvGraphicFramePr>
          <p:xfrm>
            <a:off x="1224539" y="3029062"/>
            <a:ext cx="13970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3" name="Equation" r:id="rId9" imgW="1396800" imgH="787320" progId="Equation.DSMT4">
                    <p:embed/>
                  </p:oleObj>
                </mc:Choice>
                <mc:Fallback>
                  <p:oleObj name="Equation" r:id="rId9" imgW="1396800" imgH="787320" progId="Equation.DSMT4">
                    <p:embed/>
                    <p:pic>
                      <p:nvPicPr>
                        <p:cNvPr id="11" name="对象 10">
                          <a:extLst>
                            <a:ext uri="{FF2B5EF4-FFF2-40B4-BE49-F238E27FC236}">
                              <a16:creationId xmlns:a16="http://schemas.microsoft.com/office/drawing/2014/main" id="{6EDE6EA4-9534-4959-9D54-41E785D32B4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4539" y="3029062"/>
                          <a:ext cx="1397000" cy="787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3B4609C1-3B45-4C8F-96A2-14FC25833F03}"/>
                </a:ext>
              </a:extLst>
            </p:cNvPr>
            <p:cNvSpPr/>
            <p:nvPr/>
          </p:nvSpPr>
          <p:spPr>
            <a:xfrm>
              <a:off x="2569250" y="3124715"/>
              <a:ext cx="50321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都是连续函数，故都有原函数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.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7BC7F6EC-7E0D-4CCA-9ED1-81134D12FE3F}"/>
              </a:ext>
            </a:extLst>
          </p:cNvPr>
          <p:cNvGrpSpPr/>
          <p:nvPr/>
        </p:nvGrpSpPr>
        <p:grpSpPr>
          <a:xfrm>
            <a:off x="7464446" y="3124715"/>
            <a:ext cx="3493213" cy="533856"/>
            <a:chOff x="7464446" y="3124715"/>
            <a:chExt cx="3493213" cy="533856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3287B202-BE3F-4579-B617-9C23DF68DB20}"/>
                </a:ext>
              </a:extLst>
            </p:cNvPr>
            <p:cNvSpPr/>
            <p:nvPr/>
          </p:nvSpPr>
          <p:spPr>
            <a:xfrm>
              <a:off x="7464446" y="3124715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5" name="对象 14">
              <a:extLst>
                <a:ext uri="{FF2B5EF4-FFF2-40B4-BE49-F238E27FC236}">
                  <a16:creationId xmlns:a16="http://schemas.microsoft.com/office/drawing/2014/main" id="{A77C2A48-715C-4BCA-B5AD-0AA4B80456C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23952"/>
                </p:ext>
              </p:extLst>
            </p:nvPr>
          </p:nvGraphicFramePr>
          <p:xfrm>
            <a:off x="8074422" y="3265091"/>
            <a:ext cx="1549080" cy="393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4" name="Equation" r:id="rId11" imgW="1549080" imgH="393480" progId="Equation.DSMT4">
                    <p:embed/>
                  </p:oleObj>
                </mc:Choice>
                <mc:Fallback>
                  <p:oleObj name="Equation" r:id="rId11" imgW="1549080" imgH="393480" progId="Equation.DSMT4">
                    <p:embed/>
                    <p:pic>
                      <p:nvPicPr>
                        <p:cNvPr id="13" name="对象 12">
                          <a:extLst>
                            <a:ext uri="{FF2B5EF4-FFF2-40B4-BE49-F238E27FC236}">
                              <a16:creationId xmlns:a16="http://schemas.microsoft.com/office/drawing/2014/main" id="{67FC6716-8CFE-4E89-937D-A9561B0B85C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74422" y="3265091"/>
                          <a:ext cx="1549080" cy="3934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BFC6287F-4F56-4736-B554-865576A75AE8}"/>
                </a:ext>
              </a:extLst>
            </p:cNvPr>
            <p:cNvSpPr/>
            <p:nvPr/>
          </p:nvSpPr>
          <p:spPr>
            <a:xfrm>
              <a:off x="9695775" y="3124715"/>
              <a:ext cx="12618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分别是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704B1840-BFEE-4147-83C2-1B262B1232C0}"/>
              </a:ext>
            </a:extLst>
          </p:cNvPr>
          <p:cNvGrpSpPr/>
          <p:nvPr/>
        </p:nvGrpSpPr>
        <p:grpSpPr>
          <a:xfrm>
            <a:off x="814011" y="3917845"/>
            <a:ext cx="10697188" cy="804333"/>
            <a:chOff x="814011" y="3917845"/>
            <a:chExt cx="10697188" cy="804333"/>
          </a:xfrm>
        </p:grpSpPr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ED36F0B5-6EA1-4F71-92FA-2B154DE2ED06}"/>
                </a:ext>
              </a:extLst>
            </p:cNvPr>
            <p:cNvGrpSpPr/>
            <p:nvPr/>
          </p:nvGrpSpPr>
          <p:grpSpPr>
            <a:xfrm>
              <a:off x="814011" y="3934778"/>
              <a:ext cx="5260574" cy="787400"/>
              <a:chOff x="814011" y="3934778"/>
              <a:chExt cx="5260574" cy="787400"/>
            </a:xfrm>
          </p:grpSpPr>
          <p:graphicFrame>
            <p:nvGraphicFramePr>
              <p:cNvPr id="17" name="对象 16">
                <a:extLst>
                  <a:ext uri="{FF2B5EF4-FFF2-40B4-BE49-F238E27FC236}">
                    <a16:creationId xmlns:a16="http://schemas.microsoft.com/office/drawing/2014/main" id="{25CDCFE7-9D1F-450D-A183-7B242B22C17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2291676"/>
                  </p:ext>
                </p:extLst>
              </p:nvPr>
            </p:nvGraphicFramePr>
            <p:xfrm>
              <a:off x="814011" y="3934778"/>
              <a:ext cx="1395413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705" name="Equation" r:id="rId13" imgW="1396800" imgH="787320" progId="Equation.DSMT4">
                      <p:embed/>
                    </p:oleObj>
                  </mc:Choice>
                  <mc:Fallback>
                    <p:oleObj name="Equation" r:id="rId13" imgW="1396800" imgH="787320" progId="Equation.DSMT4">
                      <p:embed/>
                      <p:pic>
                        <p:nvPicPr>
                          <p:cNvPr id="16" name="对象 15">
                            <a:extLst>
                              <a:ext uri="{FF2B5EF4-FFF2-40B4-BE49-F238E27FC236}">
                                <a16:creationId xmlns:a16="http://schemas.microsoft.com/office/drawing/2014/main" id="{95C50F62-4F13-4F0A-AF8B-364ACB023AC8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4011" y="3934778"/>
                            <a:ext cx="1395413" cy="7874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1784AD3-6CA8-4336-9917-A96A6DF34A19}"/>
                  </a:ext>
                </a:extLst>
              </p:cNvPr>
              <p:cNvSpPr/>
              <p:nvPr/>
            </p:nvSpPr>
            <p:spPr>
              <a:xfrm>
                <a:off x="2209424" y="4049935"/>
                <a:ext cx="38651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的一个原函数，对方程 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aphicFrame>
          <p:nvGraphicFramePr>
            <p:cNvPr id="19" name="对象 18">
              <a:extLst>
                <a:ext uri="{FF2B5EF4-FFF2-40B4-BE49-F238E27FC236}">
                  <a16:creationId xmlns:a16="http://schemas.microsoft.com/office/drawing/2014/main" id="{EE74D258-2147-44A5-A58E-9C5EA767FB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7492185"/>
                </p:ext>
              </p:extLst>
            </p:nvPr>
          </p:nvGraphicFramePr>
          <p:xfrm>
            <a:off x="5901080" y="3917845"/>
            <a:ext cx="18415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6" name="Equation" r:id="rId15" imgW="1841400" imgH="787320" progId="Equation.DSMT4">
                    <p:embed/>
                  </p:oleObj>
                </mc:Choice>
                <mc:Fallback>
                  <p:oleObj name="Equation" r:id="rId15" imgW="1841400" imgH="787320" progId="Equation.DSMT4">
                    <p:embed/>
                    <p:pic>
                      <p:nvPicPr>
                        <p:cNvPr id="17" name="对象 16">
                          <a:extLst>
                            <a:ext uri="{FF2B5EF4-FFF2-40B4-BE49-F238E27FC236}">
                              <a16:creationId xmlns:a16="http://schemas.microsoft.com/office/drawing/2014/main" id="{1211C7FB-1263-4227-95C8-FDE6463891C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1080" y="3917845"/>
                          <a:ext cx="1841500" cy="787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09FD1B0A-9B91-4294-87BB-419CDE975373}"/>
                </a:ext>
              </a:extLst>
            </p:cNvPr>
            <p:cNvSpPr/>
            <p:nvPr/>
          </p:nvSpPr>
          <p:spPr>
            <a:xfrm>
              <a:off x="7735806" y="4049935"/>
              <a:ext cx="37753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两边作不定积分，得到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aphicFrame>
        <p:nvGraphicFramePr>
          <p:cNvPr id="21" name="对象 20">
            <a:extLst>
              <a:ext uri="{FF2B5EF4-FFF2-40B4-BE49-F238E27FC236}">
                <a16:creationId xmlns:a16="http://schemas.microsoft.com/office/drawing/2014/main" id="{48871054-65AE-4737-9D2D-22BC512405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039172"/>
              </p:ext>
            </p:extLst>
          </p:nvPr>
        </p:nvGraphicFramePr>
        <p:xfrm>
          <a:off x="4823509" y="4889695"/>
          <a:ext cx="2324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7" name="Equation" r:id="rId17" imgW="2323800" imgH="393480" progId="Equation.DSMT4">
                  <p:embed/>
                </p:oleObj>
              </mc:Choice>
              <mc:Fallback>
                <p:oleObj name="Equation" r:id="rId17" imgW="2323800" imgH="39348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911F623C-EFF0-4E66-954C-23D968D606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3509" y="4889695"/>
                        <a:ext cx="2324100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组合 35">
            <a:extLst>
              <a:ext uri="{FF2B5EF4-FFF2-40B4-BE49-F238E27FC236}">
                <a16:creationId xmlns:a16="http://schemas.microsoft.com/office/drawing/2014/main" id="{30E35CA7-A079-4C3E-BC60-4B2E2E998DB0}"/>
              </a:ext>
            </a:extLst>
          </p:cNvPr>
          <p:cNvGrpSpPr/>
          <p:nvPr/>
        </p:nvGrpSpPr>
        <p:grpSpPr>
          <a:xfrm>
            <a:off x="716096" y="5123687"/>
            <a:ext cx="9251548" cy="656846"/>
            <a:chOff x="716096" y="5123687"/>
            <a:chExt cx="9251548" cy="656846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1E35C20-E2FB-4170-BAA0-2C1D5C4D69A4}"/>
                </a:ext>
              </a:extLst>
            </p:cNvPr>
            <p:cNvSpPr/>
            <p:nvPr/>
          </p:nvSpPr>
          <p:spPr>
            <a:xfrm>
              <a:off x="716096" y="5257313"/>
              <a:ext cx="35060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由上式确定的隐函数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3" name="对象 22">
              <a:extLst>
                <a:ext uri="{FF2B5EF4-FFF2-40B4-BE49-F238E27FC236}">
                  <a16:creationId xmlns:a16="http://schemas.microsoft.com/office/drawing/2014/main" id="{AE69773D-C033-4C68-86F6-C09536447D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0411523"/>
                </p:ext>
              </p:extLst>
            </p:nvPr>
          </p:nvGraphicFramePr>
          <p:xfrm>
            <a:off x="4023409" y="5386833"/>
            <a:ext cx="16002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8" name="Equation" r:id="rId19" imgW="1600200" imgH="393480" progId="Equation.DSMT4">
                    <p:embed/>
                  </p:oleObj>
                </mc:Choice>
                <mc:Fallback>
                  <p:oleObj name="Equation" r:id="rId19" imgW="1600200" imgH="393480" progId="Equation.DSMT4">
                    <p:embed/>
                    <p:pic>
                      <p:nvPicPr>
                        <p:cNvPr id="19" name="对象 18">
                          <a:extLst>
                            <a:ext uri="{FF2B5EF4-FFF2-40B4-BE49-F238E27FC236}">
                              <a16:creationId xmlns:a16="http://schemas.microsoft.com/office/drawing/2014/main" id="{38EF5BCE-9AB0-4AFE-9170-BEC356EFEC8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3409" y="5386833"/>
                          <a:ext cx="16002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16F5137E-F25C-47A7-A4E9-21206289B1C3}"/>
                </a:ext>
              </a:extLst>
            </p:cNvPr>
            <p:cNvSpPr/>
            <p:nvPr/>
          </p:nvSpPr>
          <p:spPr>
            <a:xfrm>
              <a:off x="5586858" y="5257313"/>
              <a:ext cx="206979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一定是方程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5" name="对象 24">
              <a:extLst>
                <a:ext uri="{FF2B5EF4-FFF2-40B4-BE49-F238E27FC236}">
                  <a16:creationId xmlns:a16="http://schemas.microsoft.com/office/drawing/2014/main" id="{45D13BC1-2496-4F39-93A4-7CE20A0115B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9460061"/>
                </p:ext>
              </p:extLst>
            </p:nvPr>
          </p:nvGraphicFramePr>
          <p:xfrm>
            <a:off x="7464446" y="5374133"/>
            <a:ext cx="20447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9" name="Equation" r:id="rId21" imgW="2044440" imgH="406080" progId="Equation.DSMT4">
                    <p:embed/>
                  </p:oleObj>
                </mc:Choice>
                <mc:Fallback>
                  <p:oleObj name="Equation" r:id="rId21" imgW="2044440" imgH="406080" progId="Equation.DSMT4">
                    <p:embed/>
                    <p:pic>
                      <p:nvPicPr>
                        <p:cNvPr id="22" name="对象 21">
                          <a:extLst>
                            <a:ext uri="{FF2B5EF4-FFF2-40B4-BE49-F238E27FC236}">
                              <a16:creationId xmlns:a16="http://schemas.microsoft.com/office/drawing/2014/main" id="{5131D2D2-DA4D-4C44-9E40-718730A4052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4446" y="5374133"/>
                          <a:ext cx="2044700" cy="406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D5582406-264D-4BEF-B2ED-79374A3F443B}"/>
                </a:ext>
              </a:extLst>
            </p:cNvPr>
            <p:cNvSpPr/>
            <p:nvPr/>
          </p:nvSpPr>
          <p:spPr>
            <a:xfrm>
              <a:off x="9423905" y="5123687"/>
              <a:ext cx="543739" cy="656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或</a:t>
              </a:r>
              <a:endPara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9E9D4E68-E610-438C-970E-49EB5AD68FC0}"/>
              </a:ext>
            </a:extLst>
          </p:cNvPr>
          <p:cNvGrpSpPr/>
          <p:nvPr/>
        </p:nvGrpSpPr>
        <p:grpSpPr>
          <a:xfrm>
            <a:off x="814011" y="5857154"/>
            <a:ext cx="3282920" cy="787400"/>
            <a:chOff x="814011" y="5857154"/>
            <a:chExt cx="3282920" cy="787400"/>
          </a:xfrm>
        </p:grpSpPr>
        <p:graphicFrame>
          <p:nvGraphicFramePr>
            <p:cNvPr id="28" name="对象 27">
              <a:extLst>
                <a:ext uri="{FF2B5EF4-FFF2-40B4-BE49-F238E27FC236}">
                  <a16:creationId xmlns:a16="http://schemas.microsoft.com/office/drawing/2014/main" id="{808B8094-64C4-4D4A-BEEF-770CBAD581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6263238"/>
                </p:ext>
              </p:extLst>
            </p:nvPr>
          </p:nvGraphicFramePr>
          <p:xfrm>
            <a:off x="814011" y="5857154"/>
            <a:ext cx="18415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10" name="Equation" r:id="rId23" imgW="1841400" imgH="787320" progId="Equation.DSMT4">
                    <p:embed/>
                  </p:oleObj>
                </mc:Choice>
                <mc:Fallback>
                  <p:oleObj name="Equation" r:id="rId23" imgW="1841400" imgH="787320" progId="Equation.DSMT4">
                    <p:embed/>
                    <p:pic>
                      <p:nvPicPr>
                        <p:cNvPr id="23" name="对象 22">
                          <a:extLst>
                            <a:ext uri="{FF2B5EF4-FFF2-40B4-BE49-F238E27FC236}">
                              <a16:creationId xmlns:a16="http://schemas.microsoft.com/office/drawing/2014/main" id="{A68E6AED-9DE7-43F2-AAC0-D3C2C93142F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011" y="5857154"/>
                          <a:ext cx="1841500" cy="787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3AEFAC7-1D78-4747-83DA-D4D2AA250AF9}"/>
                </a:ext>
              </a:extLst>
            </p:cNvPr>
            <p:cNvSpPr/>
            <p:nvPr/>
          </p:nvSpPr>
          <p:spPr>
            <a:xfrm>
              <a:off x="2655511" y="5989244"/>
              <a:ext cx="14414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的通解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.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30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/>
        </p:nvGrpSpPr>
        <p:grpSpPr>
          <a:xfrm>
            <a:off x="767500" y="420881"/>
            <a:ext cx="9500967" cy="901440"/>
            <a:chOff x="767500" y="420881"/>
            <a:chExt cx="9500967" cy="901440"/>
          </a:xfrm>
        </p:grpSpPr>
        <p:sp>
          <p:nvSpPr>
            <p:cNvPr id="2" name="矩形 1"/>
            <p:cNvSpPr/>
            <p:nvPr/>
          </p:nvSpPr>
          <p:spPr>
            <a:xfrm>
              <a:off x="767500" y="609991"/>
              <a:ext cx="19800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例</a:t>
              </a:r>
              <a:r>
                <a:rPr lang="en-US" altLang="zh-CN" sz="28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1</a:t>
              </a:r>
              <a:r>
                <a: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 </a:t>
              </a: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求方程</a:t>
              </a:r>
              <a:endParaRPr lang="zh-CN" altLang="en-US" sz="2800" dirty="0"/>
            </a:p>
          </p:txBody>
        </p:sp>
        <p:graphicFrame>
          <p:nvGraphicFramePr>
            <p:cNvPr id="3" name="对象 2">
              <a:extLst>
                <a:ext uri="{FF2B5EF4-FFF2-40B4-BE49-F238E27FC236}">
                  <a16:creationId xmlns:a16="http://schemas.microsoft.com/office/drawing/2014/main" id="{D2C0E487-6878-4CE0-B4FF-5FB83E9B328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1488439"/>
                </p:ext>
              </p:extLst>
            </p:nvPr>
          </p:nvGraphicFramePr>
          <p:xfrm>
            <a:off x="2747529" y="420881"/>
            <a:ext cx="1282680" cy="901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3" name="Equation" r:id="rId3" imgW="1282680" imgH="901440" progId="Equation.DSMT4">
                    <p:embed/>
                  </p:oleObj>
                </mc:Choice>
                <mc:Fallback>
                  <p:oleObj name="Equation" r:id="rId3" imgW="1282680" imgH="901440" progId="Equation.DSMT4">
                    <p:embed/>
                    <p:pic>
                      <p:nvPicPr>
                        <p:cNvPr id="4" name="对象 3">
                          <a:extLst>
                            <a:ext uri="{FF2B5EF4-FFF2-40B4-BE49-F238E27FC236}">
                              <a16:creationId xmlns:a16="http://schemas.microsoft.com/office/drawing/2014/main" id="{D2C0E487-6878-4CE0-B4FF-5FB83E9B328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7529" y="420881"/>
                          <a:ext cx="1282680" cy="9014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/>
            <p:cNvSpPr/>
            <p:nvPr/>
          </p:nvSpPr>
          <p:spPr>
            <a:xfrm>
              <a:off x="4030209" y="609991"/>
              <a:ext cx="37753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的通解和满足初始条件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5" name="对象 4">
              <a:extLst>
                <a:ext uri="{FF2B5EF4-FFF2-40B4-BE49-F238E27FC236}">
                  <a16:creationId xmlns:a16="http://schemas.microsoft.com/office/drawing/2014/main" id="{91BD5485-78A6-4FF9-9BD6-0247B8D37BA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7713825"/>
                </p:ext>
              </p:extLst>
            </p:nvPr>
          </p:nvGraphicFramePr>
          <p:xfrm>
            <a:off x="7696747" y="701411"/>
            <a:ext cx="11303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4" name="Equation" r:id="rId5" imgW="1130040" imgH="431640" progId="Equation.DSMT4">
                    <p:embed/>
                  </p:oleObj>
                </mc:Choice>
                <mc:Fallback>
                  <p:oleObj name="Equation" r:id="rId5" imgW="1130040" imgH="431640" progId="Equation.DSMT4">
                    <p:embed/>
                    <p:pic>
                      <p:nvPicPr>
                        <p:cNvPr id="6" name="对象 5">
                          <a:extLst>
                            <a:ext uri="{FF2B5EF4-FFF2-40B4-BE49-F238E27FC236}">
                              <a16:creationId xmlns:a16="http://schemas.microsoft.com/office/drawing/2014/main" id="{91BD5485-78A6-4FF9-9BD6-0247B8D37BA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747" y="701411"/>
                          <a:ext cx="1130300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/>
            <p:nvPr/>
          </p:nvSpPr>
          <p:spPr>
            <a:xfrm>
              <a:off x="8827047" y="480498"/>
              <a:ext cx="1441420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的特解</a:t>
              </a:r>
              <a:r>
                <a: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</a:t>
              </a:r>
            </a:p>
          </p:txBody>
        </p:sp>
      </p:grpSp>
      <p:sp>
        <p:nvSpPr>
          <p:cNvPr id="7" name="矩形 6"/>
          <p:cNvSpPr/>
          <p:nvPr/>
        </p:nvSpPr>
        <p:spPr>
          <a:xfrm>
            <a:off x="778810" y="1322321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解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22549" y="1214599"/>
            <a:ext cx="69937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这是可分离变量型方程，首先分离变量，得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4D0C4883-7E94-4B1B-94F0-2A5F6DA50A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103964"/>
              </p:ext>
            </p:extLst>
          </p:nvPr>
        </p:nvGraphicFramePr>
        <p:xfrm>
          <a:off x="5369647" y="2034651"/>
          <a:ext cx="1651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5" name="Equation" r:id="rId7" imgW="1650960" imgH="393480" progId="Equation.DSMT4">
                  <p:embed/>
                </p:oleObj>
              </mc:Choice>
              <mc:Fallback>
                <p:oleObj name="Equation" r:id="rId7" imgW="1650960" imgH="39348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4D0C4883-7E94-4B1B-94F0-2A5F6DA50A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9647" y="2034651"/>
                        <a:ext cx="1651000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778810" y="2428351"/>
            <a:ext cx="449353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两边分别求不定积分，得到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3518622" y="3100995"/>
            <a:ext cx="5066283" cy="523220"/>
            <a:chOff x="3518622" y="3100995"/>
            <a:chExt cx="5066283" cy="523220"/>
          </a:xfrm>
        </p:grpSpPr>
        <p:graphicFrame>
          <p:nvGraphicFramePr>
            <p:cNvPr id="11" name="对象 10">
              <a:extLst>
                <a:ext uri="{FF2B5EF4-FFF2-40B4-BE49-F238E27FC236}">
                  <a16:creationId xmlns:a16="http://schemas.microsoft.com/office/drawing/2014/main" id="{33E98878-F81A-4BA3-97B4-7321A2E7FD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413335"/>
                </p:ext>
              </p:extLst>
            </p:nvPr>
          </p:nvGraphicFramePr>
          <p:xfrm>
            <a:off x="3518622" y="3167015"/>
            <a:ext cx="1851025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6" name="Equation" r:id="rId9" imgW="1854000" imgH="457200" progId="Equation.DSMT4">
                    <p:embed/>
                  </p:oleObj>
                </mc:Choice>
                <mc:Fallback>
                  <p:oleObj name="Equation" r:id="rId9" imgW="1854000" imgH="457200" progId="Equation.DSMT4">
                    <p:embed/>
                    <p:pic>
                      <p:nvPicPr>
                        <p:cNvPr id="11" name="对象 10">
                          <a:extLst>
                            <a:ext uri="{FF2B5EF4-FFF2-40B4-BE49-F238E27FC236}">
                              <a16:creationId xmlns:a16="http://schemas.microsoft.com/office/drawing/2014/main" id="{33E98878-F81A-4BA3-97B4-7321A2E7FD0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8622" y="3167015"/>
                          <a:ext cx="1851025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矩形 11"/>
            <p:cNvSpPr/>
            <p:nvPr/>
          </p:nvSpPr>
          <p:spPr>
            <a:xfrm>
              <a:off x="5374166" y="3100995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或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3" name="对象 12">
              <a:extLst>
                <a:ext uri="{FF2B5EF4-FFF2-40B4-BE49-F238E27FC236}">
                  <a16:creationId xmlns:a16="http://schemas.microsoft.com/office/drawing/2014/main" id="{3D21B5FA-BE7D-4751-8A95-05290ED96AF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7186802"/>
                </p:ext>
              </p:extLst>
            </p:nvPr>
          </p:nvGraphicFramePr>
          <p:xfrm>
            <a:off x="5917905" y="3167015"/>
            <a:ext cx="26670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7" name="Equation" r:id="rId11" imgW="2666880" imgH="457200" progId="Equation.DSMT4">
                    <p:embed/>
                  </p:oleObj>
                </mc:Choice>
                <mc:Fallback>
                  <p:oleObj name="Equation" r:id="rId11" imgW="2666880" imgH="457200" progId="Equation.DSMT4">
                    <p:embed/>
                    <p:pic>
                      <p:nvPicPr>
                        <p:cNvPr id="13" name="对象 12">
                          <a:extLst>
                            <a:ext uri="{FF2B5EF4-FFF2-40B4-BE49-F238E27FC236}">
                              <a16:creationId xmlns:a16="http://schemas.microsoft.com/office/drawing/2014/main" id="{3D21B5FA-BE7D-4751-8A95-05290ED96AF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7905" y="3167015"/>
                          <a:ext cx="26670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组合 44"/>
          <p:cNvGrpSpPr/>
          <p:nvPr/>
        </p:nvGrpSpPr>
        <p:grpSpPr>
          <a:xfrm>
            <a:off x="778810" y="3706245"/>
            <a:ext cx="4590837" cy="523220"/>
            <a:chOff x="778810" y="3706245"/>
            <a:chExt cx="4590837" cy="523220"/>
          </a:xfrm>
        </p:grpSpPr>
        <p:sp>
          <p:nvSpPr>
            <p:cNvPr id="14" name="矩形 13"/>
            <p:cNvSpPr/>
            <p:nvPr/>
          </p:nvSpPr>
          <p:spPr>
            <a:xfrm>
              <a:off x="778810" y="3706245"/>
              <a:ext cx="30572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显然通解是半径为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5" name="对象 14">
              <a:extLst>
                <a:ext uri="{FF2B5EF4-FFF2-40B4-BE49-F238E27FC236}">
                  <a16:creationId xmlns:a16="http://schemas.microsoft.com/office/drawing/2014/main" id="{E299E3BF-60B0-4929-BFBC-4C7FCEFD2BC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202778"/>
                </p:ext>
              </p:extLst>
            </p:nvPr>
          </p:nvGraphicFramePr>
          <p:xfrm>
            <a:off x="3750809" y="3768340"/>
            <a:ext cx="5588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8" name="Equation" r:id="rId13" imgW="558720" imgH="444240" progId="Equation.DSMT4">
                    <p:embed/>
                  </p:oleObj>
                </mc:Choice>
                <mc:Fallback>
                  <p:oleObj name="Equation" r:id="rId13" imgW="558720" imgH="444240" progId="Equation.DSMT4">
                    <p:embed/>
                    <p:pic>
                      <p:nvPicPr>
                        <p:cNvPr id="19" name="对象 18">
                          <a:extLst>
                            <a:ext uri="{FF2B5EF4-FFF2-40B4-BE49-F238E27FC236}">
                              <a16:creationId xmlns:a16="http://schemas.microsoft.com/office/drawing/2014/main" id="{E299E3BF-60B0-4929-BFBC-4C7FCEFD2BC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0809" y="3768340"/>
                          <a:ext cx="558800" cy="4445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矩形 15"/>
            <p:cNvSpPr/>
            <p:nvPr/>
          </p:nvSpPr>
          <p:spPr>
            <a:xfrm>
              <a:off x="4287299" y="3706245"/>
              <a:ext cx="10823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的圆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5215425" y="3558195"/>
            <a:ext cx="269817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根据初始条件，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791960" y="4296484"/>
            <a:ext cx="6603337" cy="537410"/>
            <a:chOff x="791960" y="4296484"/>
            <a:chExt cx="6603337" cy="537410"/>
          </a:xfrm>
        </p:grpSpPr>
        <p:sp>
          <p:nvSpPr>
            <p:cNvPr id="18" name="矩形 17"/>
            <p:cNvSpPr/>
            <p:nvPr/>
          </p:nvSpPr>
          <p:spPr>
            <a:xfrm>
              <a:off x="791960" y="4296859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用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9" name="对象 18">
              <a:extLst>
                <a:ext uri="{FF2B5EF4-FFF2-40B4-BE49-F238E27FC236}">
                  <a16:creationId xmlns:a16="http://schemas.microsoft.com/office/drawing/2014/main" id="{24989E87-36AB-4158-8A79-EB265923E9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1932346"/>
                </p:ext>
              </p:extLst>
            </p:nvPr>
          </p:nvGraphicFramePr>
          <p:xfrm>
            <a:off x="1334752" y="4402094"/>
            <a:ext cx="11303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9" name="Equation" r:id="rId15" imgW="1130040" imgH="431640" progId="Equation.DSMT4">
                    <p:embed/>
                  </p:oleObj>
                </mc:Choice>
                <mc:Fallback>
                  <p:oleObj name="Equation" r:id="rId15" imgW="1130040" imgH="431640" progId="Equation.DSMT4">
                    <p:embed/>
                    <p:pic>
                      <p:nvPicPr>
                        <p:cNvPr id="20" name="对象 19">
                          <a:extLst>
                            <a:ext uri="{FF2B5EF4-FFF2-40B4-BE49-F238E27FC236}">
                              <a16:creationId xmlns:a16="http://schemas.microsoft.com/office/drawing/2014/main" id="{24989E87-36AB-4158-8A79-EB265923E98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752" y="4402094"/>
                          <a:ext cx="1130300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矩形 19"/>
            <p:cNvSpPr/>
            <p:nvPr/>
          </p:nvSpPr>
          <p:spPr>
            <a:xfrm>
              <a:off x="2464105" y="4296859"/>
              <a:ext cx="19800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代入上式，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1" name="对象 20">
              <a:extLst>
                <a:ext uri="{FF2B5EF4-FFF2-40B4-BE49-F238E27FC236}">
                  <a16:creationId xmlns:a16="http://schemas.microsoft.com/office/drawing/2014/main" id="{FFB7509E-267C-4073-BD44-B8DC88AEC7B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0082684"/>
                </p:ext>
              </p:extLst>
            </p:nvPr>
          </p:nvGraphicFramePr>
          <p:xfrm>
            <a:off x="4287299" y="4329869"/>
            <a:ext cx="18415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0" name="Equation" r:id="rId17" imgW="1841400" imgH="457200" progId="Equation.DSMT4">
                    <p:embed/>
                  </p:oleObj>
                </mc:Choice>
                <mc:Fallback>
                  <p:oleObj name="Equation" r:id="rId17" imgW="1841400" imgH="457200" progId="Equation.DSMT4">
                    <p:embed/>
                    <p:pic>
                      <p:nvPicPr>
                        <p:cNvPr id="22" name="对象 21">
                          <a:extLst>
                            <a:ext uri="{FF2B5EF4-FFF2-40B4-BE49-F238E27FC236}">
                              <a16:creationId xmlns:a16="http://schemas.microsoft.com/office/drawing/2014/main" id="{FFB7509E-267C-4073-BD44-B8DC88AEC7B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7299" y="4329869"/>
                          <a:ext cx="18415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矩形 21"/>
            <p:cNvSpPr/>
            <p:nvPr/>
          </p:nvSpPr>
          <p:spPr>
            <a:xfrm>
              <a:off x="6128799" y="4296484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得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3" name="对象 22">
              <a:extLst>
                <a:ext uri="{FF2B5EF4-FFF2-40B4-BE49-F238E27FC236}">
                  <a16:creationId xmlns:a16="http://schemas.microsoft.com/office/drawing/2014/main" id="{45C3641F-0D8F-4A8E-A3DD-02E7DFC2930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7232098"/>
                </p:ext>
              </p:extLst>
            </p:nvPr>
          </p:nvGraphicFramePr>
          <p:xfrm>
            <a:off x="6645997" y="4399531"/>
            <a:ext cx="7493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1" name="Equation" r:id="rId19" imgW="749160" imgH="317160" progId="Equation.DSMT4">
                    <p:embed/>
                  </p:oleObj>
                </mc:Choice>
                <mc:Fallback>
                  <p:oleObj name="Equation" r:id="rId19" imgW="749160" imgH="317160" progId="Equation.DSMT4">
                    <p:embed/>
                    <p:pic>
                      <p:nvPicPr>
                        <p:cNvPr id="24" name="对象 23">
                          <a:extLst>
                            <a:ext uri="{FF2B5EF4-FFF2-40B4-BE49-F238E27FC236}">
                              <a16:creationId xmlns:a16="http://schemas.microsoft.com/office/drawing/2014/main" id="{45C3641F-0D8F-4A8E-A3DD-02E7DFC2930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45997" y="4399531"/>
                          <a:ext cx="749300" cy="3175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组合 46"/>
          <p:cNvGrpSpPr/>
          <p:nvPr/>
        </p:nvGrpSpPr>
        <p:grpSpPr>
          <a:xfrm>
            <a:off x="778810" y="4992092"/>
            <a:ext cx="3571662" cy="523220"/>
            <a:chOff x="778810" y="4992092"/>
            <a:chExt cx="3571662" cy="523220"/>
          </a:xfrm>
        </p:grpSpPr>
        <p:sp>
          <p:nvSpPr>
            <p:cNvPr id="24" name="矩形 23"/>
            <p:cNvSpPr/>
            <p:nvPr/>
          </p:nvSpPr>
          <p:spPr>
            <a:xfrm>
              <a:off x="778810" y="4992092"/>
              <a:ext cx="19800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因此特解为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25" name="对象 24">
              <a:extLst>
                <a:ext uri="{FF2B5EF4-FFF2-40B4-BE49-F238E27FC236}">
                  <a16:creationId xmlns:a16="http://schemas.microsoft.com/office/drawing/2014/main" id="{379F6E0A-1E18-4489-A588-B0B8B30F448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5790063"/>
                </p:ext>
              </p:extLst>
            </p:nvPr>
          </p:nvGraphicFramePr>
          <p:xfrm>
            <a:off x="2686772" y="5058112"/>
            <a:ext cx="16637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2" name="Equation" r:id="rId21" imgW="1663560" imgH="457200" progId="Equation.DSMT4">
                    <p:embed/>
                  </p:oleObj>
                </mc:Choice>
                <mc:Fallback>
                  <p:oleObj name="Equation" r:id="rId21" imgW="1663560" imgH="457200" progId="Equation.DSMT4">
                    <p:embed/>
                    <p:pic>
                      <p:nvPicPr>
                        <p:cNvPr id="26" name="对象 25">
                          <a:extLst>
                            <a:ext uri="{FF2B5EF4-FFF2-40B4-BE49-F238E27FC236}">
                              <a16:creationId xmlns:a16="http://schemas.microsoft.com/office/drawing/2014/main" id="{379F6E0A-1E18-4489-A588-B0B8B30F448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6772" y="5058112"/>
                          <a:ext cx="16637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矩形 25"/>
          <p:cNvSpPr/>
          <p:nvPr/>
        </p:nvSpPr>
        <p:spPr>
          <a:xfrm>
            <a:off x="4397570" y="4992092"/>
            <a:ext cx="2669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这是过点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(0,1)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、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91960" y="5524410"/>
            <a:ext cx="233910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半径为</a:t>
            </a:r>
            <a:r>
              <a: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1</a:t>
            </a: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的圆</a:t>
            </a:r>
            <a:r>
              <a: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.</a:t>
            </a:r>
            <a:endParaRPr lang="zh-CN" altLang="en-US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pSp>
        <p:nvGrpSpPr>
          <p:cNvPr id="30" name="组合 29"/>
          <p:cNvGrpSpPr>
            <a:grpSpLocks/>
          </p:cNvGrpSpPr>
          <p:nvPr/>
        </p:nvGrpSpPr>
        <p:grpSpPr bwMode="auto">
          <a:xfrm>
            <a:off x="8460060" y="3100995"/>
            <a:ext cx="3333265" cy="2710247"/>
            <a:chOff x="0" y="0"/>
            <a:chExt cx="20408" cy="16383"/>
          </a:xfrm>
        </p:grpSpPr>
        <p:grpSp>
          <p:nvGrpSpPr>
            <p:cNvPr id="31" name="组合 30"/>
            <p:cNvGrpSpPr>
              <a:grpSpLocks/>
            </p:cNvGrpSpPr>
            <p:nvPr/>
          </p:nvGrpSpPr>
          <p:grpSpPr bwMode="auto">
            <a:xfrm>
              <a:off x="0" y="0"/>
              <a:ext cx="20408" cy="16383"/>
              <a:chOff x="0" y="0"/>
              <a:chExt cx="20408" cy="16383"/>
            </a:xfrm>
          </p:grpSpPr>
          <p:sp>
            <p:nvSpPr>
              <p:cNvPr id="33" name="文本框 5"/>
              <p:cNvSpPr txBox="1">
                <a:spLocks noChangeArrowheads="1"/>
              </p:cNvSpPr>
              <p:nvPr/>
            </p:nvSpPr>
            <p:spPr bwMode="auto">
              <a:xfrm>
                <a:off x="19050" y="8153"/>
                <a:ext cx="1358" cy="2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36000" tIns="0" rIns="0" bIns="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i="1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x</a:t>
                </a:r>
                <a:endParaRPr lang="zh-CN" sz="2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" name="文本框 17"/>
              <p:cNvSpPr txBox="1">
                <a:spLocks noChangeArrowheads="1"/>
              </p:cNvSpPr>
              <p:nvPr/>
            </p:nvSpPr>
            <p:spPr bwMode="auto">
              <a:xfrm>
                <a:off x="6553" y="0"/>
                <a:ext cx="1282" cy="19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i="1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y</a:t>
                </a:r>
                <a:endParaRPr lang="zh-CN" sz="240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35" name="组合 34"/>
              <p:cNvGrpSpPr>
                <a:grpSpLocks/>
              </p:cNvGrpSpPr>
              <p:nvPr/>
            </p:nvGrpSpPr>
            <p:grpSpPr bwMode="auto">
              <a:xfrm>
                <a:off x="0" y="762"/>
                <a:ext cx="18440" cy="15621"/>
                <a:chOff x="-457" y="0"/>
                <a:chExt cx="18440" cy="15621"/>
              </a:xfrm>
            </p:grpSpPr>
            <p:sp>
              <p:nvSpPr>
                <p:cNvPr id="36" name="椭圆 35"/>
                <p:cNvSpPr>
                  <a:spLocks noChangeArrowheads="1"/>
                </p:cNvSpPr>
                <p:nvPr/>
              </p:nvSpPr>
              <p:spPr bwMode="auto">
                <a:xfrm>
                  <a:off x="4038" y="4572"/>
                  <a:ext cx="7925" cy="7315"/>
                </a:xfrm>
                <a:prstGeom prst="ellipse">
                  <a:avLst/>
                </a:prstGeom>
                <a:noFill/>
                <a:ln w="6350">
                  <a:solidFill>
                    <a:srgbClr val="41719C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zh-CN" altLang="en-US"/>
                </a:p>
              </p:txBody>
            </p:sp>
            <p:cxnSp>
              <p:nvCxnSpPr>
                <p:cNvPr id="37" name="直接箭头连接符 36"/>
                <p:cNvCxnSpPr>
                  <a:cxnSpLocks noChangeShapeType="1"/>
                </p:cNvCxnSpPr>
                <p:nvPr/>
              </p:nvCxnSpPr>
              <p:spPr bwMode="auto">
                <a:xfrm>
                  <a:off x="-457" y="8305"/>
                  <a:ext cx="184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8" name="直接箭头连接符 37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7772" y="0"/>
                  <a:ext cx="457" cy="1562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9" name="椭圆 38"/>
                <p:cNvSpPr>
                  <a:spLocks noChangeArrowheads="1"/>
                </p:cNvSpPr>
                <p:nvPr/>
              </p:nvSpPr>
              <p:spPr bwMode="auto">
                <a:xfrm>
                  <a:off x="5181" y="5715"/>
                  <a:ext cx="5715" cy="5029"/>
                </a:xfrm>
                <a:prstGeom prst="ellipse">
                  <a:avLst/>
                </a:prstGeom>
                <a:noFill/>
                <a:ln w="6350">
                  <a:solidFill>
                    <a:srgbClr val="41719C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0" name="椭圆 39"/>
                <p:cNvSpPr>
                  <a:spLocks noChangeArrowheads="1"/>
                </p:cNvSpPr>
                <p:nvPr/>
              </p:nvSpPr>
              <p:spPr bwMode="auto">
                <a:xfrm>
                  <a:off x="2819" y="3581"/>
                  <a:ext cx="10363" cy="9373"/>
                </a:xfrm>
                <a:prstGeom prst="ellipse">
                  <a:avLst/>
                </a:prstGeom>
                <a:noFill/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椭圆 40"/>
                <p:cNvSpPr>
                  <a:spLocks noChangeArrowheads="1"/>
                </p:cNvSpPr>
                <p:nvPr/>
              </p:nvSpPr>
              <p:spPr bwMode="auto">
                <a:xfrm>
                  <a:off x="6096" y="6553"/>
                  <a:ext cx="3962" cy="3353"/>
                </a:xfrm>
                <a:prstGeom prst="ellipse">
                  <a:avLst/>
                </a:prstGeom>
                <a:noFill/>
                <a:ln w="6350">
                  <a:solidFill>
                    <a:srgbClr val="41719C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椭圆 41"/>
                <p:cNvSpPr>
                  <a:spLocks noChangeArrowheads="1"/>
                </p:cNvSpPr>
                <p:nvPr/>
              </p:nvSpPr>
              <p:spPr bwMode="auto">
                <a:xfrm>
                  <a:off x="1066" y="2133"/>
                  <a:ext cx="13793" cy="12268"/>
                </a:xfrm>
                <a:prstGeom prst="ellipse">
                  <a:avLst/>
                </a:prstGeom>
                <a:noFill/>
                <a:ln w="6350">
                  <a:solidFill>
                    <a:srgbClr val="41719C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2" name="文本框 2"/>
            <p:cNvSpPr txBox="1">
              <a:spLocks noChangeArrowheads="1"/>
            </p:cNvSpPr>
            <p:nvPr/>
          </p:nvSpPr>
          <p:spPr bwMode="auto">
            <a:xfrm>
              <a:off x="13639" y="9220"/>
              <a:ext cx="756" cy="1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0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6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7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" y="0"/>
            <a:ext cx="6587066" cy="6858000"/>
            <a:chOff x="0" y="-1"/>
            <a:chExt cx="5561351" cy="6899639"/>
          </a:xfrm>
          <a:solidFill>
            <a:schemeClr val="accent1">
              <a:lumMod val="75000"/>
            </a:schemeClr>
          </a:solidFill>
        </p:grpSpPr>
        <p:sp>
          <p:nvSpPr>
            <p:cNvPr id="6" name="矩形 5"/>
            <p:cNvSpPr/>
            <p:nvPr/>
          </p:nvSpPr>
          <p:spPr>
            <a:xfrm>
              <a:off x="0" y="-1"/>
              <a:ext cx="5561351" cy="6858002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0" y="-1"/>
              <a:ext cx="5561351" cy="68996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TextBox 18"/>
          <p:cNvSpPr txBox="1"/>
          <p:nvPr/>
        </p:nvSpPr>
        <p:spPr>
          <a:xfrm>
            <a:off x="459825" y="2509086"/>
            <a:ext cx="5907108" cy="277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Levenim MT" panose="02010502060101010101" pitchFamily="2" charset="-79"/>
              </a:rPr>
              <a:t>什么是方程？中学数学教材中说是含有未知数的等式叫方程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Levenim MT" panose="02010502060101010101" pitchFamily="2" charset="-79"/>
              </a:rPr>
              <a:t>. </a:t>
            </a:r>
            <a:r>
              <a:rPr lang="zh-CN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Levenim MT" panose="02010502060101010101" pitchFamily="2" charset="-79"/>
              </a:rPr>
              <a:t>这个定义不够深刻，只是一种外形的描述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Levenim MT" panose="02010502060101010101" pitchFamily="2" charset="-79"/>
              </a:rPr>
              <a:t>. </a:t>
            </a:r>
            <a:r>
              <a:rPr lang="zh-CN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Levenim MT" panose="02010502060101010101" pitchFamily="2" charset="-79"/>
              </a:rPr>
              <a:t>实际上，方程是为了求得未知数，在未知数和已知数之间建立起来的一种等式关系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Levenim MT" panose="02010502060101010101" pitchFamily="2" charset="-79"/>
              </a:rPr>
              <a:t>.</a:t>
            </a:r>
          </a:p>
        </p:txBody>
      </p:sp>
      <p:sp>
        <p:nvSpPr>
          <p:cNvPr id="2" name="矩形 1"/>
          <p:cNvSpPr/>
          <p:nvPr/>
        </p:nvSpPr>
        <p:spPr>
          <a:xfrm>
            <a:off x="315796" y="600980"/>
            <a:ext cx="5955476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300"/>
              </a:spcBef>
              <a:spcAft>
                <a:spcPts val="1300"/>
              </a:spcAft>
            </a:pPr>
            <a:r>
              <a:rPr lang="zh-CN" altLang="zh-CN" sz="2800" b="1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zh-CN" altLang="en-US" sz="2800" b="1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zh-CN" altLang="zh-CN" sz="2800" b="1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</a:t>
            </a:r>
            <a:endParaRPr lang="en-US" altLang="zh-CN" sz="2800" b="1" kern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spcBef>
                <a:spcPts val="1300"/>
              </a:spcBef>
              <a:spcAft>
                <a:spcPts val="1300"/>
              </a:spcAft>
            </a:pPr>
            <a:r>
              <a:rPr lang="zh-CN" altLang="zh-CN" sz="2800" b="1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进一步的应用</a:t>
            </a:r>
            <a:r>
              <a:rPr lang="en-US" altLang="zh-CN" sz="2800" b="1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zh-CN" sz="2800" b="1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从微分到微分方程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662052" y="2225483"/>
            <a:ext cx="5529948" cy="2576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§</a:t>
            </a:r>
            <a:r>
              <a:rPr lang="en-US" altLang="zh-CN" sz="2800" b="1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 </a:t>
            </a:r>
            <a:r>
              <a:rPr lang="zh-CN" altLang="zh-CN" sz="2800" b="1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微分方程的概念和实例</a:t>
            </a:r>
            <a:endParaRPr lang="en-US" altLang="zh-CN" sz="2800" b="1" dirty="0">
              <a:solidFill>
                <a:schemeClr val="accent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2800" b="1" dirty="0">
              <a:solidFill>
                <a:schemeClr val="accent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§</a:t>
            </a:r>
            <a:r>
              <a:rPr lang="en-US" altLang="zh-CN" sz="2800" b="1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 </a:t>
            </a:r>
            <a:r>
              <a:rPr lang="zh-CN" altLang="zh-CN" sz="2800" b="1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简单一阶微分方程的求解</a:t>
            </a:r>
            <a:endParaRPr lang="en-US" altLang="zh-CN" sz="2800" b="1" dirty="0">
              <a:solidFill>
                <a:schemeClr val="accent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2800" b="1" dirty="0">
              <a:solidFill>
                <a:schemeClr val="accent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84512" y="745672"/>
            <a:ext cx="5752495" cy="838200"/>
            <a:chOff x="784512" y="745672"/>
            <a:chExt cx="5752495" cy="838200"/>
          </a:xfrm>
        </p:grpSpPr>
        <p:sp>
          <p:nvSpPr>
            <p:cNvPr id="2" name="矩形 1"/>
            <p:cNvSpPr/>
            <p:nvPr/>
          </p:nvSpPr>
          <p:spPr>
            <a:xfrm>
              <a:off x="784512" y="903162"/>
              <a:ext cx="26981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例</a:t>
              </a: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2 </a:t>
              </a:r>
              <a:r>
                <a:rPr kumimoji="0" lang="zh-CN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求微分方程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3" name="对象 2">
              <a:extLst>
                <a:ext uri="{FF2B5EF4-FFF2-40B4-BE49-F238E27FC236}">
                  <a16:creationId xmlns:a16="http://schemas.microsoft.com/office/drawing/2014/main" id="{CC865163-D02B-4D65-896E-E4D1821E454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5474564"/>
                </p:ext>
              </p:extLst>
            </p:nvPr>
          </p:nvGraphicFramePr>
          <p:xfrm>
            <a:off x="3482687" y="745672"/>
            <a:ext cx="16129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1" name="Equation" r:id="rId3" imgW="1612800" imgH="838080" progId="Equation.DSMT4">
                    <p:embed/>
                  </p:oleObj>
                </mc:Choice>
                <mc:Fallback>
                  <p:oleObj name="Equation" r:id="rId3" imgW="1612800" imgH="838080" progId="Equation.DSMT4">
                    <p:embed/>
                    <p:pic>
                      <p:nvPicPr>
                        <p:cNvPr id="5" name="对象 4">
                          <a:extLst>
                            <a:ext uri="{FF2B5EF4-FFF2-40B4-BE49-F238E27FC236}">
                              <a16:creationId xmlns:a16="http://schemas.microsoft.com/office/drawing/2014/main" id="{CC865163-D02B-4D65-896E-E4D1821E454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2687" y="745672"/>
                          <a:ext cx="1612900" cy="838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/>
            <p:cNvSpPr/>
            <p:nvPr/>
          </p:nvSpPr>
          <p:spPr>
            <a:xfrm>
              <a:off x="5095587" y="795440"/>
              <a:ext cx="1441420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的通解</a:t>
              </a:r>
              <a:r>
                <a: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784512" y="173627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解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15454" y="1628550"/>
            <a:ext cx="431079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分离变量，当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y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≠ 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0</a:t>
            </a: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时，有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F93A717A-E244-4577-B521-BAD6FBB033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162578"/>
              </p:ext>
            </p:extLst>
          </p:nvPr>
        </p:nvGraphicFramePr>
        <p:xfrm>
          <a:off x="5417457" y="2411892"/>
          <a:ext cx="1612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Equation" r:id="rId5" imgW="1612800" imgH="901440" progId="Equation.DSMT4">
                  <p:embed/>
                </p:oleObj>
              </mc:Choice>
              <mc:Fallback>
                <p:oleObj name="Equation" r:id="rId5" imgW="1612800" imgH="90144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F93A717A-E244-4577-B521-BAD6FBB033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7457" y="2411892"/>
                        <a:ext cx="1612900" cy="90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1415454" y="3313592"/>
            <a:ext cx="6542180" cy="738664"/>
            <a:chOff x="1415454" y="3313592"/>
            <a:chExt cx="6542180" cy="738664"/>
          </a:xfrm>
        </p:grpSpPr>
        <p:sp>
          <p:nvSpPr>
            <p:cNvPr id="9" name="矩形 8"/>
            <p:cNvSpPr/>
            <p:nvPr/>
          </p:nvSpPr>
          <p:spPr>
            <a:xfrm>
              <a:off x="1415454" y="3313592"/>
              <a:ext cx="3775393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两边求不定积分，得到</a:t>
              </a:r>
              <a:endPara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  <p:graphicFrame>
          <p:nvGraphicFramePr>
            <p:cNvPr id="10" name="对象 9">
              <a:extLst>
                <a:ext uri="{FF2B5EF4-FFF2-40B4-BE49-F238E27FC236}">
                  <a16:creationId xmlns:a16="http://schemas.microsoft.com/office/drawing/2014/main" id="{502FB28D-4EE1-41AB-8EDD-AC8D70DBE2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831583"/>
                </p:ext>
              </p:extLst>
            </p:nvPr>
          </p:nvGraphicFramePr>
          <p:xfrm>
            <a:off x="5125534" y="3555143"/>
            <a:ext cx="28321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3" name="Equation" r:id="rId7" imgW="2831760" imgH="431640" progId="Equation.DSMT4">
                    <p:embed/>
                  </p:oleObj>
                </mc:Choice>
                <mc:Fallback>
                  <p:oleObj name="Equation" r:id="rId7" imgW="2831760" imgH="431640" progId="Equation.DSMT4">
                    <p:embed/>
                    <p:pic>
                      <p:nvPicPr>
                        <p:cNvPr id="12" name="对象 11">
                          <a:extLst>
                            <a:ext uri="{FF2B5EF4-FFF2-40B4-BE49-F238E27FC236}">
                              <a16:creationId xmlns:a16="http://schemas.microsoft.com/office/drawing/2014/main" id="{502FB28D-4EE1-41AB-8EDD-AC8D70DBE2F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5534" y="3555143"/>
                          <a:ext cx="2832100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组合 17"/>
          <p:cNvGrpSpPr/>
          <p:nvPr/>
        </p:nvGrpSpPr>
        <p:grpSpPr>
          <a:xfrm>
            <a:off x="1415454" y="4052256"/>
            <a:ext cx="5534333" cy="738664"/>
            <a:chOff x="1415454" y="4052256"/>
            <a:chExt cx="5534333" cy="738664"/>
          </a:xfrm>
        </p:grpSpPr>
        <p:sp>
          <p:nvSpPr>
            <p:cNvPr id="11" name="矩形 10"/>
            <p:cNvSpPr/>
            <p:nvPr/>
          </p:nvSpPr>
          <p:spPr>
            <a:xfrm>
              <a:off x="1415454" y="4052256"/>
              <a:ext cx="1980029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去掉对数，</a:t>
              </a:r>
              <a:endPara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  <p:graphicFrame>
          <p:nvGraphicFramePr>
            <p:cNvPr id="12" name="对象 11">
              <a:extLst>
                <a:ext uri="{FF2B5EF4-FFF2-40B4-BE49-F238E27FC236}">
                  <a16:creationId xmlns:a16="http://schemas.microsoft.com/office/drawing/2014/main" id="{4EE362A7-12E2-42CB-8CD2-4F580DEA8BC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0369022"/>
                </p:ext>
              </p:extLst>
            </p:nvPr>
          </p:nvGraphicFramePr>
          <p:xfrm>
            <a:off x="3241387" y="4227205"/>
            <a:ext cx="37084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4" name="Equation" r:id="rId9" imgW="3708360" imgH="469800" progId="Equation.DSMT4">
                    <p:embed/>
                  </p:oleObj>
                </mc:Choice>
                <mc:Fallback>
                  <p:oleObj name="Equation" r:id="rId9" imgW="3708360" imgH="469800" progId="Equation.DSMT4">
                    <p:embed/>
                    <p:pic>
                      <p:nvPicPr>
                        <p:cNvPr id="14" name="对象 13">
                          <a:extLst>
                            <a:ext uri="{FF2B5EF4-FFF2-40B4-BE49-F238E27FC236}">
                              <a16:creationId xmlns:a16="http://schemas.microsoft.com/office/drawing/2014/main" id="{4EE362A7-12E2-42CB-8CD2-4F580DEA8BC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1387" y="4227205"/>
                          <a:ext cx="3708400" cy="469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组合 18"/>
          <p:cNvGrpSpPr/>
          <p:nvPr/>
        </p:nvGrpSpPr>
        <p:grpSpPr>
          <a:xfrm>
            <a:off x="1415454" y="4870853"/>
            <a:ext cx="9909833" cy="738664"/>
            <a:chOff x="1415454" y="4870853"/>
            <a:chExt cx="9909833" cy="738664"/>
          </a:xfrm>
        </p:grpSpPr>
        <p:sp>
          <p:nvSpPr>
            <p:cNvPr id="13" name="矩形 12"/>
            <p:cNvSpPr/>
            <p:nvPr/>
          </p:nvSpPr>
          <p:spPr>
            <a:xfrm>
              <a:off x="1415454" y="4984210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由于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4" name="对象 13">
              <a:extLst>
                <a:ext uri="{FF2B5EF4-FFF2-40B4-BE49-F238E27FC236}">
                  <a16:creationId xmlns:a16="http://schemas.microsoft.com/office/drawing/2014/main" id="{51B2E28B-8D88-4C37-923B-FDCC7EADF9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4921861"/>
                </p:ext>
              </p:extLst>
            </p:nvPr>
          </p:nvGraphicFramePr>
          <p:xfrm>
            <a:off x="2318265" y="5048970"/>
            <a:ext cx="6223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5" name="Equation" r:id="rId11" imgW="622080" imgH="393480" progId="Equation.DSMT4">
                    <p:embed/>
                  </p:oleObj>
                </mc:Choice>
                <mc:Fallback>
                  <p:oleObj name="Equation" r:id="rId11" imgW="622080" imgH="393480" progId="Equation.DSMT4">
                    <p:embed/>
                    <p:pic>
                      <p:nvPicPr>
                        <p:cNvPr id="16" name="对象 15">
                          <a:extLst>
                            <a:ext uri="{FF2B5EF4-FFF2-40B4-BE49-F238E27FC236}">
                              <a16:creationId xmlns:a16="http://schemas.microsoft.com/office/drawing/2014/main" id="{51B2E28B-8D88-4C37-923B-FDCC7EADF91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8265" y="5048970"/>
                          <a:ext cx="6223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矩形 14"/>
            <p:cNvSpPr/>
            <p:nvPr/>
          </p:nvSpPr>
          <p:spPr>
            <a:xfrm>
              <a:off x="2940565" y="4870853"/>
              <a:ext cx="8384722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仍然是任意常数，将其记为</a:t>
              </a:r>
              <a:r>
                <a:rPr lang="en-US" altLang="zh-CN" sz="2800" i="1" dirty="0">
                  <a:solidFill>
                    <a:prstClr val="black"/>
                  </a:solidFill>
                  <a:ea typeface="宋体" panose="02010600030101010101" pitchFamily="2" charset="-122"/>
                  <a:cs typeface="Levenim MT" panose="02010502060101010101" pitchFamily="2" charset="-79"/>
                </a:rPr>
                <a:t>C</a:t>
              </a: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，于是得到方程的通解</a:t>
              </a:r>
              <a:endPara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</p:grpSp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AECDDAC1-4E62-4449-9F86-087233FC56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433178"/>
              </p:ext>
            </p:extLst>
          </p:nvPr>
        </p:nvGraphicFramePr>
        <p:xfrm>
          <a:off x="5669475" y="5689450"/>
          <a:ext cx="16224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Equation" r:id="rId13" imgW="1625400" imgH="457200" progId="Equation.DSMT4">
                  <p:embed/>
                </p:oleObj>
              </mc:Choice>
              <mc:Fallback>
                <p:oleObj name="Equation" r:id="rId13" imgW="1625400" imgH="457200" progId="Equation.DSMT4">
                  <p:embed/>
                  <p:pic>
                    <p:nvPicPr>
                      <p:cNvPr id="24" name="对象 23">
                        <a:extLst>
                          <a:ext uri="{FF2B5EF4-FFF2-40B4-BE49-F238E27FC236}">
                            <a16:creationId xmlns:a16="http://schemas.microsoft.com/office/drawing/2014/main" id="{AECDDAC1-4E62-4449-9F86-087233FC56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475" y="5689450"/>
                        <a:ext cx="162242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595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1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915140" y="512410"/>
            <a:ext cx="7644555" cy="738664"/>
            <a:chOff x="915140" y="512410"/>
            <a:chExt cx="7644555" cy="738664"/>
          </a:xfrm>
        </p:grpSpPr>
        <p:sp>
          <p:nvSpPr>
            <p:cNvPr id="2" name="矩形 1"/>
            <p:cNvSpPr/>
            <p:nvPr/>
          </p:nvSpPr>
          <p:spPr>
            <a:xfrm>
              <a:off x="915140" y="620132"/>
              <a:ext cx="26981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例</a:t>
              </a: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3 </a:t>
              </a:r>
              <a:r>
                <a:rPr kumimoji="0" lang="zh-CN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求微分方程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3" name="对象 2">
              <a:extLst>
                <a:ext uri="{FF2B5EF4-FFF2-40B4-BE49-F238E27FC236}">
                  <a16:creationId xmlns:a16="http://schemas.microsoft.com/office/drawing/2014/main" id="{6D33CFA8-C6A6-4AA2-8912-2AEE94605B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6981923"/>
                </p:ext>
              </p:extLst>
            </p:nvPr>
          </p:nvGraphicFramePr>
          <p:xfrm>
            <a:off x="3613315" y="686745"/>
            <a:ext cx="350496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1" name="Equation" r:id="rId3" imgW="3504960" imgH="457200" progId="Equation.DSMT4">
                    <p:embed/>
                  </p:oleObj>
                </mc:Choice>
                <mc:Fallback>
                  <p:oleObj name="Equation" r:id="rId3" imgW="3504960" imgH="457200" progId="Equation.DSMT4">
                    <p:embed/>
                    <p:pic>
                      <p:nvPicPr>
                        <p:cNvPr id="4" name="对象 3">
                          <a:extLst>
                            <a:ext uri="{FF2B5EF4-FFF2-40B4-BE49-F238E27FC236}">
                              <a16:creationId xmlns:a16="http://schemas.microsoft.com/office/drawing/2014/main" id="{6D33CFA8-C6A6-4AA2-8912-2AEE94605BA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3315" y="686745"/>
                          <a:ext cx="350496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/>
            <p:cNvSpPr/>
            <p:nvPr/>
          </p:nvSpPr>
          <p:spPr>
            <a:xfrm>
              <a:off x="7118275" y="512410"/>
              <a:ext cx="1441420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的通解</a:t>
              </a:r>
              <a:r>
                <a: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951112" y="1408671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解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670581" y="1210558"/>
            <a:ext cx="5142627" cy="901700"/>
            <a:chOff x="1670581" y="1210558"/>
            <a:chExt cx="5142627" cy="901700"/>
          </a:xfrm>
        </p:grpSpPr>
        <p:sp>
          <p:nvSpPr>
            <p:cNvPr id="6" name="矩形 5"/>
            <p:cNvSpPr/>
            <p:nvPr/>
          </p:nvSpPr>
          <p:spPr>
            <a:xfrm>
              <a:off x="1670581" y="1251074"/>
              <a:ext cx="2339102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分离变量，有</a:t>
              </a:r>
              <a:endPara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  <p:graphicFrame>
          <p:nvGraphicFramePr>
            <p:cNvPr id="7" name="对象 6">
              <a:extLst>
                <a:ext uri="{FF2B5EF4-FFF2-40B4-BE49-F238E27FC236}">
                  <a16:creationId xmlns:a16="http://schemas.microsoft.com/office/drawing/2014/main" id="{0BB1A0E1-775F-4328-ACA1-A2625D3F6B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4738173"/>
                </p:ext>
              </p:extLst>
            </p:nvPr>
          </p:nvGraphicFramePr>
          <p:xfrm>
            <a:off x="4009683" y="1210558"/>
            <a:ext cx="2803525" cy="901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2" name="Equation" r:id="rId5" imgW="2806560" imgH="901440" progId="Equation.DSMT4">
                    <p:embed/>
                  </p:oleObj>
                </mc:Choice>
                <mc:Fallback>
                  <p:oleObj name="Equation" r:id="rId5" imgW="2806560" imgH="901440" progId="Equation.DSMT4">
                    <p:embed/>
                    <p:pic>
                      <p:nvPicPr>
                        <p:cNvPr id="6" name="对象 5">
                          <a:extLst>
                            <a:ext uri="{FF2B5EF4-FFF2-40B4-BE49-F238E27FC236}">
                              <a16:creationId xmlns:a16="http://schemas.microsoft.com/office/drawing/2014/main" id="{0BB1A0E1-775F-4328-ACA1-A2625D3F6B6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9683" y="1210558"/>
                          <a:ext cx="2803525" cy="901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组合 20"/>
          <p:cNvGrpSpPr/>
          <p:nvPr/>
        </p:nvGrpSpPr>
        <p:grpSpPr>
          <a:xfrm>
            <a:off x="1670581" y="2062452"/>
            <a:ext cx="7244310" cy="825500"/>
            <a:chOff x="1670581" y="2062452"/>
            <a:chExt cx="7244310" cy="825500"/>
          </a:xfrm>
        </p:grpSpPr>
        <p:sp>
          <p:nvSpPr>
            <p:cNvPr id="9" name="矩形 8"/>
            <p:cNvSpPr/>
            <p:nvPr/>
          </p:nvSpPr>
          <p:spPr>
            <a:xfrm>
              <a:off x="1670581" y="2062452"/>
              <a:ext cx="3416320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两边求不定积分，得</a:t>
              </a:r>
              <a:endPara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  <p:graphicFrame>
          <p:nvGraphicFramePr>
            <p:cNvPr id="10" name="对象 9">
              <a:extLst>
                <a:ext uri="{FF2B5EF4-FFF2-40B4-BE49-F238E27FC236}">
                  <a16:creationId xmlns:a16="http://schemas.microsoft.com/office/drawing/2014/main" id="{CD89F307-DE52-4C5D-9DD4-0BA34CD2CAE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4471041"/>
                </p:ext>
              </p:extLst>
            </p:nvPr>
          </p:nvGraphicFramePr>
          <p:xfrm>
            <a:off x="5041391" y="2062452"/>
            <a:ext cx="38735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3" name="Equation" r:id="rId7" imgW="3873240" imgH="825480" progId="Equation.DSMT4">
                    <p:embed/>
                  </p:oleObj>
                </mc:Choice>
                <mc:Fallback>
                  <p:oleObj name="Equation" r:id="rId7" imgW="3873240" imgH="825480" progId="Equation.DSMT4">
                    <p:embed/>
                    <p:pic>
                      <p:nvPicPr>
                        <p:cNvPr id="9" name="对象 8">
                          <a:extLst>
                            <a:ext uri="{FF2B5EF4-FFF2-40B4-BE49-F238E27FC236}">
                              <a16:creationId xmlns:a16="http://schemas.microsoft.com/office/drawing/2014/main" id="{CD89F307-DE52-4C5D-9DD4-0BA34CD2CAE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1391" y="2062452"/>
                          <a:ext cx="3873500" cy="8255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矩形 10"/>
          <p:cNvSpPr/>
          <p:nvPr/>
        </p:nvSpPr>
        <p:spPr>
          <a:xfrm>
            <a:off x="1670581" y="3006836"/>
            <a:ext cx="54373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即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19110DEA-D562-4D17-8212-05B34D421A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318763"/>
              </p:ext>
            </p:extLst>
          </p:nvPr>
        </p:nvGraphicFramePr>
        <p:xfrm>
          <a:off x="4651259" y="2942655"/>
          <a:ext cx="2743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4" name="Equation" r:id="rId9" imgW="2743200" imgH="698400" progId="Equation.DSMT4">
                  <p:embed/>
                </p:oleObj>
              </mc:Choice>
              <mc:Fallback>
                <p:oleObj name="Equation" r:id="rId9" imgW="2743200" imgH="69840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19110DEA-D562-4D17-8212-05B34D421A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259" y="2942655"/>
                        <a:ext cx="2743200" cy="69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1670581" y="3653010"/>
            <a:ext cx="305724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于是方程的通解为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49B584C-0107-4991-93AE-D553E8CEA4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642610"/>
              </p:ext>
            </p:extLst>
          </p:nvPr>
        </p:nvGraphicFramePr>
        <p:xfrm>
          <a:off x="4732272" y="4022342"/>
          <a:ext cx="2590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11" imgW="2590560" imgH="698400" progId="Equation.DSMT4">
                  <p:embed/>
                </p:oleObj>
              </mc:Choice>
              <mc:Fallback>
                <p:oleObj name="Equation" r:id="rId11" imgW="2590560" imgH="698400" progId="Equation.DSMT4">
                  <p:embed/>
                  <p:pic>
                    <p:nvPicPr>
                      <p:cNvPr id="13" name="对象 12">
                        <a:extLst>
                          <a:ext uri="{FF2B5EF4-FFF2-40B4-BE49-F238E27FC236}">
                            <a16:creationId xmlns:a16="http://schemas.microsoft.com/office/drawing/2014/main" id="{C49B584C-0107-4991-93AE-D553E8CEA4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272" y="4022342"/>
                        <a:ext cx="2590800" cy="69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组合 21"/>
          <p:cNvGrpSpPr/>
          <p:nvPr/>
        </p:nvGrpSpPr>
        <p:grpSpPr>
          <a:xfrm>
            <a:off x="1670581" y="4668516"/>
            <a:ext cx="5881231" cy="738664"/>
            <a:chOff x="1670581" y="4668516"/>
            <a:chExt cx="5881231" cy="738664"/>
          </a:xfrm>
        </p:grpSpPr>
        <p:sp>
          <p:nvSpPr>
            <p:cNvPr id="15" name="矩形 14"/>
            <p:cNvSpPr/>
            <p:nvPr/>
          </p:nvSpPr>
          <p:spPr>
            <a:xfrm>
              <a:off x="1670581" y="4776238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其中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6" name="对象 15">
              <a:extLst>
                <a:ext uri="{FF2B5EF4-FFF2-40B4-BE49-F238E27FC236}">
                  <a16:creationId xmlns:a16="http://schemas.microsoft.com/office/drawing/2014/main" id="{7CBC650B-50E0-44E2-BD5F-E779FC080FB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3781526"/>
                </p:ext>
              </p:extLst>
            </p:nvPr>
          </p:nvGraphicFramePr>
          <p:xfrm>
            <a:off x="2573392" y="4840998"/>
            <a:ext cx="15621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6" name="Equation" r:id="rId13" imgW="1562040" imgH="393480" progId="Equation.DSMT4">
                    <p:embed/>
                  </p:oleObj>
                </mc:Choice>
                <mc:Fallback>
                  <p:oleObj name="Equation" r:id="rId13" imgW="1562040" imgH="393480" progId="Equation.DSMT4">
                    <p:embed/>
                    <p:pic>
                      <p:nvPicPr>
                        <p:cNvPr id="15" name="对象 14">
                          <a:extLst>
                            <a:ext uri="{FF2B5EF4-FFF2-40B4-BE49-F238E27FC236}">
                              <a16:creationId xmlns:a16="http://schemas.microsoft.com/office/drawing/2014/main" id="{7CBC650B-50E0-44E2-BD5F-E779FC080FB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392" y="4840998"/>
                          <a:ext cx="15621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矩形 16"/>
            <p:cNvSpPr/>
            <p:nvPr/>
          </p:nvSpPr>
          <p:spPr>
            <a:xfrm>
              <a:off x="4135492" y="4668516"/>
              <a:ext cx="3416320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为大于</a:t>
              </a:r>
              <a:r>
                <a: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0</a:t>
              </a: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的任意常数</a:t>
              </a:r>
              <a:r>
                <a: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</a:t>
              </a:r>
            </a:p>
          </p:txBody>
        </p:sp>
      </p:grpSp>
      <p:sp>
        <p:nvSpPr>
          <p:cNvPr id="18" name="矩形 17"/>
          <p:cNvSpPr/>
          <p:nvPr/>
        </p:nvSpPr>
        <p:spPr>
          <a:xfrm>
            <a:off x="1670581" y="5314690"/>
            <a:ext cx="83806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注意到解是用隐函数给出的，称为微分方程的隐式解</a:t>
            </a:r>
            <a:r>
              <a: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endParaRPr lang="zh-CN" altLang="en-US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21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1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1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2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631372" y="774804"/>
            <a:ext cx="10318020" cy="523220"/>
            <a:chOff x="631372" y="774804"/>
            <a:chExt cx="10318020" cy="523220"/>
          </a:xfrm>
        </p:grpSpPr>
        <p:sp>
          <p:nvSpPr>
            <p:cNvPr id="2" name="矩形 1"/>
            <p:cNvSpPr/>
            <p:nvPr/>
          </p:nvSpPr>
          <p:spPr>
            <a:xfrm>
              <a:off x="631372" y="774804"/>
              <a:ext cx="981891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例</a:t>
              </a: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4  </a:t>
              </a:r>
              <a:r>
                <a:rPr kumimoji="0" lang="zh-CN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已知曲线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 </a:t>
              </a:r>
              <a:r>
                <a:rPr kumimoji="0" lang="en-US" altLang="zh-CN" sz="2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y 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= </a:t>
              </a:r>
              <a:r>
                <a:rPr kumimoji="0" lang="en-US" altLang="zh-CN" sz="2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f 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(</a:t>
              </a:r>
              <a:r>
                <a:rPr kumimoji="0" lang="en-US" altLang="zh-CN" sz="2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x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) </a:t>
              </a: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在曲线的任一点</a:t>
              </a:r>
              <a:r>
                <a:rPr kumimoji="0" lang="en-US" altLang="zh-CN" sz="2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M 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(</a:t>
              </a:r>
              <a:r>
                <a:rPr kumimoji="0" lang="en-US" altLang="zh-CN" sz="28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x</a:t>
              </a:r>
              <a:r>
                <a:rPr kumimoji="0" lang="en-US" altLang="zh-CN" sz="2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,</a:t>
              </a:r>
              <a:r>
                <a:rPr kumimoji="0" lang="en-US" altLang="zh-CN" sz="28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y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) </a:t>
              </a: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Levenim MT" panose="02010502060101010101" pitchFamily="2" charset="-79"/>
                </a:rPr>
                <a:t>处的切线斜率为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3" name="对象 2">
              <a:extLst>
                <a:ext uri="{FF2B5EF4-FFF2-40B4-BE49-F238E27FC236}">
                  <a16:creationId xmlns:a16="http://schemas.microsoft.com/office/drawing/2014/main" id="{9F3437B9-9CD8-4181-9434-B80D9481819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8065597"/>
                </p:ext>
              </p:extLst>
            </p:nvPr>
          </p:nvGraphicFramePr>
          <p:xfrm>
            <a:off x="10250892" y="807814"/>
            <a:ext cx="6985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2" name="Equation" r:id="rId3" imgW="698400" imgH="457200" progId="Equation.DSMT4">
                    <p:embed/>
                  </p:oleObj>
                </mc:Choice>
                <mc:Fallback>
                  <p:oleObj name="Equation" r:id="rId3" imgW="698400" imgH="457200" progId="Equation.DSMT4">
                    <p:embed/>
                    <p:pic>
                      <p:nvPicPr>
                        <p:cNvPr id="9" name="对象 8">
                          <a:extLst>
                            <a:ext uri="{FF2B5EF4-FFF2-40B4-BE49-F238E27FC236}">
                              <a16:creationId xmlns:a16="http://schemas.microsoft.com/office/drawing/2014/main" id="{9F3437B9-9CD8-4181-9434-B80D9481819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50892" y="807814"/>
                          <a:ext cx="6985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矩形 3"/>
          <p:cNvSpPr/>
          <p:nvPr/>
        </p:nvSpPr>
        <p:spPr>
          <a:xfrm>
            <a:off x="631372" y="1454968"/>
            <a:ext cx="55419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且曲线过点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(2, 1),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求此曲线的方程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.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1372" y="213513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解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391868" y="1978188"/>
            <a:ext cx="4889784" cy="786854"/>
            <a:chOff x="1391868" y="1978188"/>
            <a:chExt cx="4889784" cy="786854"/>
          </a:xfrm>
        </p:grpSpPr>
        <p:sp>
          <p:nvSpPr>
            <p:cNvPr id="7" name="矩形 6"/>
            <p:cNvSpPr/>
            <p:nvPr/>
          </p:nvSpPr>
          <p:spPr>
            <a:xfrm>
              <a:off x="1391868" y="2135132"/>
              <a:ext cx="21595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根据题意知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8" name="对象 7">
              <a:extLst>
                <a:ext uri="{FF2B5EF4-FFF2-40B4-BE49-F238E27FC236}">
                  <a16:creationId xmlns:a16="http://schemas.microsoft.com/office/drawing/2014/main" id="{75727981-17FE-408B-99E6-9EA615CC8E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9220359"/>
                </p:ext>
              </p:extLst>
            </p:nvPr>
          </p:nvGraphicFramePr>
          <p:xfrm>
            <a:off x="3402323" y="2028442"/>
            <a:ext cx="12700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3" name="Equation" r:id="rId5" imgW="1269720" imgH="736560" progId="Equation.DSMT4">
                    <p:embed/>
                  </p:oleObj>
                </mc:Choice>
                <mc:Fallback>
                  <p:oleObj name="Equation" r:id="rId5" imgW="1269720" imgH="736560" progId="Equation.DSMT4">
                    <p:embed/>
                    <p:pic>
                      <p:nvPicPr>
                        <p:cNvPr id="13" name="对象 12">
                          <a:extLst>
                            <a:ext uri="{FF2B5EF4-FFF2-40B4-BE49-F238E27FC236}">
                              <a16:creationId xmlns:a16="http://schemas.microsoft.com/office/drawing/2014/main" id="{75727981-17FE-408B-99E6-9EA615CC8EA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2323" y="2028442"/>
                          <a:ext cx="1270000" cy="7366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矩形 8"/>
            <p:cNvSpPr/>
            <p:nvPr/>
          </p:nvSpPr>
          <p:spPr>
            <a:xfrm>
              <a:off x="4660695" y="1978188"/>
              <a:ext cx="1620957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分离变量</a:t>
              </a:r>
              <a:endParaRPr lang="en-US" altLang="zh-CN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</p:grp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B0EFBA0A-675C-4C11-8999-DB8401F506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47338"/>
              </p:ext>
            </p:extLst>
          </p:nvPr>
        </p:nvGraphicFramePr>
        <p:xfrm>
          <a:off x="5635625" y="2716213"/>
          <a:ext cx="1244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4" name="Equation" r:id="rId7" imgW="1244520" imgH="787320" progId="Equation.DSMT4">
                  <p:embed/>
                </p:oleObj>
              </mc:Choice>
              <mc:Fallback>
                <p:oleObj name="Equation" r:id="rId7" imgW="1244520" imgH="78732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B0EFBA0A-675C-4C11-8999-DB8401F506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2716213"/>
                        <a:ext cx="1244600" cy="787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1481636" y="3503613"/>
            <a:ext cx="198002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积分得通解</a:t>
            </a:r>
            <a:endParaRPr lang="en-US" altLang="zh-CN" sz="28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F8E34A9E-3517-427C-8053-C95C654761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817179"/>
              </p:ext>
            </p:extLst>
          </p:nvPr>
        </p:nvGraphicFramePr>
        <p:xfrm>
          <a:off x="5392652" y="3505038"/>
          <a:ext cx="1778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" name="Equation" r:id="rId9" imgW="1777680" imgH="736560" progId="Equation.DSMT4">
                  <p:embed/>
                </p:oleObj>
              </mc:Choice>
              <mc:Fallback>
                <p:oleObj name="Equation" r:id="rId9" imgW="1777680" imgH="736560" progId="Equation.DSMT4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F8E34A9E-3517-427C-8053-C95C654761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652" y="3505038"/>
                        <a:ext cx="1778000" cy="73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组合 20"/>
          <p:cNvGrpSpPr/>
          <p:nvPr/>
        </p:nvGrpSpPr>
        <p:grpSpPr>
          <a:xfrm>
            <a:off x="1481636" y="4341185"/>
            <a:ext cx="6583644" cy="736600"/>
            <a:chOff x="1481636" y="4341185"/>
            <a:chExt cx="6583644" cy="736600"/>
          </a:xfrm>
        </p:grpSpPr>
        <p:sp>
          <p:nvSpPr>
            <p:cNvPr id="14" name="矩形 13"/>
            <p:cNvSpPr/>
            <p:nvPr/>
          </p:nvSpPr>
          <p:spPr>
            <a:xfrm>
              <a:off x="1481636" y="4391060"/>
              <a:ext cx="37753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又曲线通过点 ，可得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5" name="对象 14">
              <a:extLst>
                <a:ext uri="{FF2B5EF4-FFF2-40B4-BE49-F238E27FC236}">
                  <a16:creationId xmlns:a16="http://schemas.microsoft.com/office/drawing/2014/main" id="{CC59351F-C198-4AAA-BF58-251BC4E586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5873560"/>
                </p:ext>
              </p:extLst>
            </p:nvPr>
          </p:nvGraphicFramePr>
          <p:xfrm>
            <a:off x="5093480" y="4341185"/>
            <a:ext cx="2971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6" name="Equation" r:id="rId11" imgW="2971800" imgH="736560" progId="Equation.DSMT4">
                    <p:embed/>
                  </p:oleObj>
                </mc:Choice>
                <mc:Fallback>
                  <p:oleObj name="Equation" r:id="rId11" imgW="2971800" imgH="736560" progId="Equation.DSMT4">
                    <p:embed/>
                    <p:pic>
                      <p:nvPicPr>
                        <p:cNvPr id="19" name="对象 18">
                          <a:extLst>
                            <a:ext uri="{FF2B5EF4-FFF2-40B4-BE49-F238E27FC236}">
                              <a16:creationId xmlns:a16="http://schemas.microsoft.com/office/drawing/2014/main" id="{CC59351F-C198-4AAA-BF58-251BC4E586F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3480" y="4341185"/>
                          <a:ext cx="2971800" cy="7366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组合 22"/>
          <p:cNvGrpSpPr/>
          <p:nvPr/>
        </p:nvGrpSpPr>
        <p:grpSpPr>
          <a:xfrm>
            <a:off x="1481086" y="5036907"/>
            <a:ext cx="7673562" cy="824054"/>
            <a:chOff x="1481086" y="5036907"/>
            <a:chExt cx="7673562" cy="824054"/>
          </a:xfrm>
        </p:grpSpPr>
        <p:grpSp>
          <p:nvGrpSpPr>
            <p:cNvPr id="22" name="组合 21"/>
            <p:cNvGrpSpPr/>
            <p:nvPr/>
          </p:nvGrpSpPr>
          <p:grpSpPr>
            <a:xfrm>
              <a:off x="1481086" y="5036907"/>
              <a:ext cx="4692188" cy="824054"/>
              <a:chOff x="1481086" y="5036907"/>
              <a:chExt cx="4692188" cy="824054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1481086" y="5036907"/>
                <a:ext cx="3057247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zh-CN" altLang="en-US" sz="2800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Levenim MT" panose="02010502060101010101" pitchFamily="2" charset="-79"/>
                  </a:rPr>
                  <a:t>故所求曲线方程为</a:t>
                </a:r>
                <a:endPara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endParaRPr>
              </a:p>
            </p:txBody>
          </p:sp>
          <p:graphicFrame>
            <p:nvGraphicFramePr>
              <p:cNvPr id="17" name="对象 16">
                <a:extLst>
                  <a:ext uri="{FF2B5EF4-FFF2-40B4-BE49-F238E27FC236}">
                    <a16:creationId xmlns:a16="http://schemas.microsoft.com/office/drawing/2014/main" id="{EF064FC2-837D-4D3C-9C8C-4078EE35B8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1436589"/>
                  </p:ext>
                </p:extLst>
              </p:nvPr>
            </p:nvGraphicFramePr>
            <p:xfrm>
              <a:off x="4433374" y="5124361"/>
              <a:ext cx="1739900" cy="736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97" name="Equation" r:id="rId13" imgW="1739880" imgH="736560" progId="Equation.DSMT4">
                      <p:embed/>
                    </p:oleObj>
                  </mc:Choice>
                  <mc:Fallback>
                    <p:oleObj name="Equation" r:id="rId13" imgW="1739880" imgH="736560" progId="Equation.DSMT4">
                      <p:embed/>
                      <p:pic>
                        <p:nvPicPr>
                          <p:cNvPr id="23" name="对象 22">
                            <a:extLst>
                              <a:ext uri="{FF2B5EF4-FFF2-40B4-BE49-F238E27FC236}">
                                <a16:creationId xmlns:a16="http://schemas.microsoft.com/office/drawing/2014/main" id="{EF064FC2-837D-4D3C-9C8C-4078EE35B82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3374" y="5124361"/>
                            <a:ext cx="1739900" cy="7366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8" name="矩形 17"/>
            <p:cNvSpPr/>
            <p:nvPr/>
          </p:nvSpPr>
          <p:spPr>
            <a:xfrm>
              <a:off x="6097401" y="5036907"/>
              <a:ext cx="3057247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也是一个隐式解</a:t>
              </a:r>
              <a:r>
                <a:rPr lang="en-US" altLang="zh-CN" sz="2800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Levenim MT" panose="02010502060101010101" pitchFamily="2" charset="-79"/>
                </a:rPr>
                <a:t>. </a:t>
              </a:r>
              <a:endParaRPr lang="zh-CN" altLang="en-US" sz="28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397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8457" y="511076"/>
            <a:ext cx="109292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例</a:t>
            </a:r>
            <a:r>
              <a:rPr lang="en-US" altLang="zh-CN" sz="2800" b="1" dirty="0">
                <a:solidFill>
                  <a:srgbClr val="FF0000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5  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化学反应问题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设一个化学反应是由物质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通过化学反应生成物</a:t>
            </a:r>
            <a:endParaRPr lang="en-US" altLang="zh-CN" sz="2800" dirty="0">
              <a:solidFill>
                <a:prstClr val="black"/>
              </a:solidFill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8457" y="3188732"/>
            <a:ext cx="9535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解 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设在反应开始时（即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t =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0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时）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的浓度为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，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B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的浓度为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0. 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254343" y="3188732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由于在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45163" y="3723467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反应中，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42515" y="3711952"/>
            <a:ext cx="5929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一摩尔的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物质生成一摩尔的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B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Levenim MT" panose="02010502060101010101" pitchFamily="2" charset="-79"/>
              </a:rPr>
              <a:t>物质；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692785" y="3723467"/>
            <a:ext cx="3934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在时刻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t 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, B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的浓度为</a:t>
            </a:r>
            <a:r>
              <a:rPr lang="en-US" altLang="zh-CN" sz="2800" i="1" kern="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y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，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8457" y="4248791"/>
            <a:ext cx="3147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的浓度就是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a </a:t>
            </a:r>
            <a:r>
              <a:rPr lang="en-US" altLang="zh-CN" sz="2800" i="1" kern="0" noProof="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-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 y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 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.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65472" y="4248791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化学反应的速度就是反应中生成物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B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的浓度 </a:t>
            </a:r>
            <a:r>
              <a:rPr kumimoji="0" lang="en-US" altLang="zh-CN" sz="2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y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Levenim MT" panose="02010502060101010101" pitchFamily="2" charset="-79"/>
              </a:rPr>
              <a:t>关于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8457" y="4737173"/>
            <a:ext cx="477246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时间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变化率，所以有关系式</a:t>
            </a:r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57B5010F-F8DF-4B85-8EED-D274671F94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08713"/>
              </p:ext>
            </p:extLst>
          </p:nvPr>
        </p:nvGraphicFramePr>
        <p:xfrm>
          <a:off x="5211625" y="5519899"/>
          <a:ext cx="194292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3" imgW="1942920" imgH="838080" progId="Equation.DSMT4">
                  <p:embed/>
                </p:oleObj>
              </mc:Choice>
              <mc:Fallback>
                <p:oleObj name="Equation" r:id="rId3" imgW="1942920" imgH="83808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57B5010F-F8DF-4B85-8EED-D274671F94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625" y="5519899"/>
                        <a:ext cx="1942920" cy="838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745163" y="1034296"/>
            <a:ext cx="109292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B.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因此在这个化学反应中，物质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（称为反应物）逐渐减少，而物质</a:t>
            </a:r>
            <a:endParaRPr lang="en-US" altLang="zh-CN" sz="2800" dirty="0">
              <a:solidFill>
                <a:prstClr val="black"/>
              </a:solidFill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45163" y="1578173"/>
            <a:ext cx="109292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B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（称为生成物）逐渐增加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假设反应的速度与反应物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A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的浓度成正</a:t>
            </a:r>
            <a:endParaRPr lang="en-US" altLang="zh-CN" sz="2800" dirty="0">
              <a:solidFill>
                <a:prstClr val="black"/>
              </a:solidFill>
              <a:ea typeface="宋体" panose="02010600030101010101" pitchFamily="2" charset="-122"/>
              <a:cs typeface="Levenim MT" panose="02010502060101010101" pitchFamily="2" charset="-79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91751" y="2186354"/>
            <a:ext cx="109292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比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求在反应过程中生成物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B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的浓度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y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与时间 </a:t>
            </a:r>
            <a:r>
              <a:rPr lang="en-US" altLang="zh-CN" sz="2800" i="1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的关系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cs typeface="Levenim MT" panose="02010502060101010101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690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build="allAtOnce"/>
      <p:bldP spid="13" grpId="0" build="allAtOnce"/>
      <p:bldP spid="14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>
            <a:extLst>
              <a:ext uri="{FF2B5EF4-FFF2-40B4-BE49-F238E27FC236}">
                <a16:creationId xmlns:a16="http://schemas.microsoft.com/office/drawing/2014/main" id="{EB40CCEC-E569-486B-A586-CA3B7765FB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117321"/>
              </p:ext>
            </p:extLst>
          </p:nvPr>
        </p:nvGraphicFramePr>
        <p:xfrm>
          <a:off x="4866636" y="316575"/>
          <a:ext cx="1943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tion" r:id="rId3" imgW="1942920" imgH="838080" progId="Equation.DSMT4">
                  <p:embed/>
                </p:oleObj>
              </mc:Choice>
              <mc:Fallback>
                <p:oleObj name="Equation" r:id="rId3" imgW="1942920" imgH="838080" progId="Equation.DSMT4">
                  <p:embed/>
                  <p:pic>
                    <p:nvPicPr>
                      <p:cNvPr id="3" name="对象 2">
                        <a:extLst>
                          <a:ext uri="{FF2B5EF4-FFF2-40B4-BE49-F238E27FC236}">
                            <a16:creationId xmlns:a16="http://schemas.microsoft.com/office/drawing/2014/main" id="{EB40CCEC-E569-486B-A586-CA3B7765FB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6636" y="316575"/>
                        <a:ext cx="1943100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800021" y="123456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这里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 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 0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为比例常数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分离变量并作不定积分，得到</a:t>
            </a:r>
            <a:endParaRPr lang="en-US" altLang="zh-CN" sz="2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0ADC6106-DC47-4555-AD68-B9301639BD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461363"/>
              </p:ext>
            </p:extLst>
          </p:nvPr>
        </p:nvGraphicFramePr>
        <p:xfrm>
          <a:off x="3661049" y="1838633"/>
          <a:ext cx="169862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Equation" r:id="rId5" imgW="1701720" imgH="901440" progId="Equation.DSMT4">
                  <p:embed/>
                </p:oleObj>
              </mc:Choice>
              <mc:Fallback>
                <p:oleObj name="Equation" r:id="rId5" imgW="1701720" imgH="9014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0ADC6106-DC47-4555-AD68-B9301639BD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1049" y="1838633"/>
                        <a:ext cx="1698625" cy="90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23692B1A-3222-4408-BCAA-7306B52ABF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448644"/>
              </p:ext>
            </p:extLst>
          </p:nvPr>
        </p:nvGraphicFramePr>
        <p:xfrm>
          <a:off x="5739574" y="2073583"/>
          <a:ext cx="284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Equation" r:id="rId7" imgW="2844720" imgH="431640" progId="Equation.DSMT4">
                  <p:embed/>
                </p:oleObj>
              </mc:Choice>
              <mc:Fallback>
                <p:oleObj name="Equation" r:id="rId7" imgW="2844720" imgH="43164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23692B1A-3222-4408-BCAA-7306B52ABF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574" y="2073583"/>
                        <a:ext cx="2844800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组合 15"/>
          <p:cNvGrpSpPr/>
          <p:nvPr/>
        </p:nvGrpSpPr>
        <p:grpSpPr>
          <a:xfrm>
            <a:off x="800021" y="2821180"/>
            <a:ext cx="5489569" cy="901700"/>
            <a:chOff x="800021" y="2821180"/>
            <a:chExt cx="5489569" cy="901700"/>
          </a:xfrm>
        </p:grpSpPr>
        <p:sp>
          <p:nvSpPr>
            <p:cNvPr id="7" name="矩形 6"/>
            <p:cNvSpPr/>
            <p:nvPr/>
          </p:nvSpPr>
          <p:spPr>
            <a:xfrm>
              <a:off x="800021" y="3010420"/>
              <a:ext cx="242887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去掉对数就是 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8" name="对象 7">
              <a:extLst>
                <a:ext uri="{FF2B5EF4-FFF2-40B4-BE49-F238E27FC236}">
                  <a16:creationId xmlns:a16="http://schemas.microsoft.com/office/drawing/2014/main" id="{64E5921E-8CC2-4D21-9A79-ED83D152A28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4235055"/>
                </p:ext>
              </p:extLst>
            </p:nvPr>
          </p:nvGraphicFramePr>
          <p:xfrm>
            <a:off x="3228890" y="2821180"/>
            <a:ext cx="3060700" cy="901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38" name="Equation" r:id="rId9" imgW="3060360" imgH="901440" progId="Equation.DSMT4">
                    <p:embed/>
                  </p:oleObj>
                </mc:Choice>
                <mc:Fallback>
                  <p:oleObj name="Equation" r:id="rId9" imgW="3060360" imgH="901440" progId="Equation.DSMT4">
                    <p:embed/>
                    <p:pic>
                      <p:nvPicPr>
                        <p:cNvPr id="12" name="对象 11">
                          <a:extLst>
                            <a:ext uri="{FF2B5EF4-FFF2-40B4-BE49-F238E27FC236}">
                              <a16:creationId xmlns:a16="http://schemas.microsoft.com/office/drawing/2014/main" id="{64E5921E-8CC2-4D21-9A79-ED83D152A28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8890" y="2821180"/>
                          <a:ext cx="3060700" cy="901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组合 16"/>
          <p:cNvGrpSpPr/>
          <p:nvPr/>
        </p:nvGrpSpPr>
        <p:grpSpPr>
          <a:xfrm>
            <a:off x="844905" y="3736059"/>
            <a:ext cx="10748821" cy="838200"/>
            <a:chOff x="844905" y="3736059"/>
            <a:chExt cx="10748821" cy="838200"/>
          </a:xfrm>
        </p:grpSpPr>
        <p:sp>
          <p:nvSpPr>
            <p:cNvPr id="9" name="矩形 8"/>
            <p:cNvSpPr/>
            <p:nvPr/>
          </p:nvSpPr>
          <p:spPr>
            <a:xfrm>
              <a:off x="844905" y="3850560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再由初始条件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10" name="对象 9">
              <a:extLst>
                <a:ext uri="{FF2B5EF4-FFF2-40B4-BE49-F238E27FC236}">
                  <a16:creationId xmlns:a16="http://schemas.microsoft.com/office/drawing/2014/main" id="{BBAD0C59-4562-49AA-8C6D-B9B3FEA4569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8811654"/>
                </p:ext>
              </p:extLst>
            </p:nvPr>
          </p:nvGraphicFramePr>
          <p:xfrm>
            <a:off x="3108700" y="3958309"/>
            <a:ext cx="12700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39" name="Equation" r:id="rId11" imgW="1269720" imgH="393480" progId="Equation.DSMT4">
                    <p:embed/>
                  </p:oleObj>
                </mc:Choice>
                <mc:Fallback>
                  <p:oleObj name="Equation" r:id="rId11" imgW="1269720" imgH="393480" progId="Equation.DSMT4">
                    <p:embed/>
                    <p:pic>
                      <p:nvPicPr>
                        <p:cNvPr id="16" name="对象 15">
                          <a:extLst>
                            <a:ext uri="{FF2B5EF4-FFF2-40B4-BE49-F238E27FC236}">
                              <a16:creationId xmlns:a16="http://schemas.microsoft.com/office/drawing/2014/main" id="{BBAD0C59-4562-49AA-8C6D-B9B3FEA4569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8700" y="3958309"/>
                          <a:ext cx="12700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对象 10">
              <a:extLst>
                <a:ext uri="{FF2B5EF4-FFF2-40B4-BE49-F238E27FC236}">
                  <a16:creationId xmlns:a16="http://schemas.microsoft.com/office/drawing/2014/main" id="{E9A1EC04-7B37-496C-BD0F-07E5095DE0D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2862230"/>
                </p:ext>
              </p:extLst>
            </p:nvPr>
          </p:nvGraphicFramePr>
          <p:xfrm>
            <a:off x="4536990" y="3736059"/>
            <a:ext cx="17526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0" name="Equation" r:id="rId13" imgW="1752480" imgH="838080" progId="Equation.DSMT4">
                    <p:embed/>
                  </p:oleObj>
                </mc:Choice>
                <mc:Fallback>
                  <p:oleObj name="Equation" r:id="rId13" imgW="1752480" imgH="838080" progId="Equation.DSMT4">
                    <p:embed/>
                    <p:pic>
                      <p:nvPicPr>
                        <p:cNvPr id="18" name="对象 17">
                          <a:extLst>
                            <a:ext uri="{FF2B5EF4-FFF2-40B4-BE49-F238E27FC236}">
                              <a16:creationId xmlns:a16="http://schemas.microsoft.com/office/drawing/2014/main" id="{E9A1EC04-7B37-496C-BD0F-07E5095DE0D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6990" y="3736059"/>
                          <a:ext cx="1752600" cy="838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矩形 11"/>
            <p:cNvSpPr/>
            <p:nvPr/>
          </p:nvSpPr>
          <p:spPr>
            <a:xfrm>
              <a:off x="6343571" y="3828272"/>
              <a:ext cx="525015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于是化学反应中生成物</a:t>
              </a:r>
              <a:r>
                <a: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B</a:t>
              </a:r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的浓度</a:t>
              </a:r>
              <a:r>
                <a:rPr kumimoji="0" lang="en-US" altLang="zh-CN" sz="2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y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872700" y="4459758"/>
            <a:ext cx="333617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与时间 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的关系就是</a:t>
            </a:r>
            <a:endParaRPr lang="en-US" altLang="zh-CN" sz="2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3D7AA2B4-5390-4CE8-A5E1-D40C17D8B1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970493"/>
              </p:ext>
            </p:extLst>
          </p:nvPr>
        </p:nvGraphicFramePr>
        <p:xfrm>
          <a:off x="4983177" y="5045252"/>
          <a:ext cx="195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Equation" r:id="rId15" imgW="1955520" imgH="457200" progId="Equation.DSMT4">
                  <p:embed/>
                </p:oleObj>
              </mc:Choice>
              <mc:Fallback>
                <p:oleObj name="Equation" r:id="rId15" imgW="1955520" imgH="457200" progId="Equation.DSMT4">
                  <p:embed/>
                  <p:pic>
                    <p:nvPicPr>
                      <p:cNvPr id="20" name="对象 19">
                        <a:extLst>
                          <a:ext uri="{FF2B5EF4-FFF2-40B4-BE49-F238E27FC236}">
                            <a16:creationId xmlns:a16="http://schemas.microsoft.com/office/drawing/2014/main" id="{3D7AA2B4-5390-4CE8-A5E1-D40C17D8B1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177" y="5045252"/>
                        <a:ext cx="19558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872700" y="5502969"/>
            <a:ext cx="97094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这样又得到了一个与 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有关的数学模型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化学反应也与 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有关！ </a:t>
            </a:r>
            <a:endParaRPr lang="en-US" altLang="zh-CN" sz="2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54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698269" y="1148897"/>
            <a:ext cx="11097491" cy="3741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50000"/>
              </a:lnSpc>
              <a:spcBef>
                <a:spcPct val="0"/>
              </a:spcBef>
              <a:buNone/>
              <a:defRPr sz="4800" b="1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defRPr>
            </a:lvl1pPr>
          </a:lstStyle>
          <a:p>
            <a:r>
              <a:rPr lang="zh-CN" altLang="en-US" dirty="0"/>
              <a:t>第一讲</a:t>
            </a:r>
            <a:br>
              <a:rPr lang="en-US" altLang="zh-CN" dirty="0"/>
            </a:br>
            <a:r>
              <a:rPr lang="en-US" altLang="zh-CN" dirty="0"/>
              <a:t>         </a:t>
            </a:r>
            <a:r>
              <a:rPr lang="zh-CN" altLang="en-US" dirty="0"/>
              <a:t>微分方程的概念和实例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767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98441" y="636712"/>
            <a:ext cx="10535478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3600" dirty="0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§</a:t>
            </a:r>
            <a:r>
              <a:rPr lang="en-US" altLang="zh-CN" sz="3600" dirty="0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  </a:t>
            </a:r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微分方程的概念和实例</a:t>
            </a:r>
            <a:endParaRPr lang="en-US" altLang="zh-CN" sz="3600" dirty="0">
              <a:solidFill>
                <a:schemeClr val="accent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1B8AF3D-73E5-4778-894D-B6D2C460ACAE}"/>
              </a:ext>
            </a:extLst>
          </p:cNvPr>
          <p:cNvSpPr/>
          <p:nvPr/>
        </p:nvSpPr>
        <p:spPr>
          <a:xfrm>
            <a:off x="974236" y="1900913"/>
            <a:ext cx="9847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含有未知函数导数的方程称为微分方程；方程中出现的未知函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A6B5402-EB38-404E-B56F-3EAD390CE3E7}"/>
              </a:ext>
            </a:extLst>
          </p:cNvPr>
          <p:cNvSpPr/>
          <p:nvPr/>
        </p:nvSpPr>
        <p:spPr>
          <a:xfrm>
            <a:off x="974235" y="2334271"/>
            <a:ext cx="5596404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数导数的最高阶数称为方程的阶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. </a:t>
            </a:r>
            <a:endParaRPr lang="zh-CN" altLang="zh-CN" sz="2800" b="1" dirty="0">
              <a:solidFill>
                <a:schemeClr val="accent1">
                  <a:lumMod val="75000"/>
                </a:schemeClr>
              </a:solidFill>
              <a:latin typeface="仿宋" panose="02010609060101010101" pitchFamily="49" charset="-122"/>
              <a:ea typeface="仿宋" panose="02010609060101010101" pitchFamily="49" charset="-122"/>
              <a:cs typeface="Levenim MT" panose="02010502060101010101" pitchFamily="2" charset="-79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3DD73C1-0994-411F-B8F9-A7F43CC53F4A}"/>
              </a:ext>
            </a:extLst>
          </p:cNvPr>
          <p:cNvSpPr/>
          <p:nvPr/>
        </p:nvSpPr>
        <p:spPr>
          <a:xfrm>
            <a:off x="1027575" y="4094861"/>
            <a:ext cx="8840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求微分方程的解，就是寻求满足微分方程的未知函数：</a:t>
            </a:r>
            <a:endParaRPr lang="zh-CN" altLang="en-US" sz="28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D818C80-6A5A-468F-811B-A5F39C385265}"/>
              </a:ext>
            </a:extLst>
          </p:cNvPr>
          <p:cNvSpPr/>
          <p:nvPr/>
        </p:nvSpPr>
        <p:spPr>
          <a:xfrm>
            <a:off x="9449042" y="4132548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借助该</a:t>
            </a:r>
            <a:endParaRPr lang="zh-CN" altLang="en-US" sz="28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D355D32-1277-42F8-8B8B-7A327874F6CB}"/>
              </a:ext>
            </a:extLst>
          </p:cNvPr>
          <p:cNvSpPr/>
          <p:nvPr/>
        </p:nvSpPr>
        <p:spPr>
          <a:xfrm>
            <a:off x="974235" y="4762316"/>
            <a:ext cx="7037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函数的导函数和已知函数之间的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“</a:t>
            </a: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关系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”</a:t>
            </a: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，</a:t>
            </a:r>
            <a:endParaRPr lang="zh-CN" altLang="en-US" sz="28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5F69507-6C2D-4282-9169-E5C6786C83B2}"/>
              </a:ext>
            </a:extLst>
          </p:cNvPr>
          <p:cNvSpPr/>
          <p:nvPr/>
        </p:nvSpPr>
        <p:spPr>
          <a:xfrm>
            <a:off x="7751723" y="4762316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最后把未知函数找</a:t>
            </a:r>
            <a:endParaRPr lang="zh-CN" altLang="en-US" sz="28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7794E8D-FF5A-46BE-9D4F-E954D89B9EA2}"/>
              </a:ext>
            </a:extLst>
          </p:cNvPr>
          <p:cNvSpPr/>
          <p:nvPr/>
        </p:nvSpPr>
        <p:spPr>
          <a:xfrm>
            <a:off x="974235" y="5320500"/>
            <a:ext cx="1268296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出来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. </a:t>
            </a:r>
            <a:endParaRPr lang="zh-CN" altLang="zh-CN" sz="2800" b="1" dirty="0">
              <a:solidFill>
                <a:schemeClr val="accent1">
                  <a:lumMod val="75000"/>
                </a:schemeClr>
              </a:solidFill>
              <a:latin typeface="仿宋" panose="02010609060101010101" pitchFamily="49" charset="-122"/>
              <a:ea typeface="仿宋" panose="02010609060101010101" pitchFamily="49" charset="-122"/>
              <a:cs typeface="Levenim MT" panose="02010502060101010101" pitchFamily="2" charset="-79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20E24FA-02B0-429B-AA8C-E22624BDC8C2}"/>
              </a:ext>
            </a:extLst>
          </p:cNvPr>
          <p:cNvSpPr/>
          <p:nvPr/>
        </p:nvSpPr>
        <p:spPr>
          <a:xfrm>
            <a:off x="1027575" y="3292549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rPr>
              <a:t>例如</a:t>
            </a:r>
          </a:p>
        </p:txBody>
      </p:sp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9F1F7BD6-6D40-4D30-B720-5DE617D118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7499" y="3338376"/>
          <a:ext cx="28098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2450880" imgH="406080" progId="Equation.DSMT4">
                  <p:embed/>
                </p:oleObj>
              </mc:Choice>
              <mc:Fallback>
                <p:oleObj name="Equation" r:id="rId3" imgW="2450880" imgH="40608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9F1F7BD6-6D40-4D30-B720-5DE617D118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7499" y="3338376"/>
                        <a:ext cx="28098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89CE2872-D057-4532-A50B-EA022AA5A4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98015" y="3255775"/>
          <a:ext cx="28543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5" imgW="2489040" imgH="457200" progId="Equation.DSMT4">
                  <p:embed/>
                </p:oleObj>
              </mc:Choice>
              <mc:Fallback>
                <p:oleObj name="Equation" r:id="rId5" imgW="2489040" imgH="457200" progId="Equation.DSMT4">
                  <p:embed/>
                  <p:pic>
                    <p:nvPicPr>
                      <p:cNvPr id="13" name="对象 12">
                        <a:extLst>
                          <a:ext uri="{FF2B5EF4-FFF2-40B4-BE49-F238E27FC236}">
                            <a16:creationId xmlns:a16="http://schemas.microsoft.com/office/drawing/2014/main" id="{89CE2872-D057-4532-A50B-EA022AA5A4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8015" y="3255775"/>
                        <a:ext cx="2854325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0" grpId="0"/>
      <p:bldP spid="1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对象 44">
            <a:extLst>
              <a:ext uri="{FF2B5EF4-FFF2-40B4-BE49-F238E27FC236}">
                <a16:creationId xmlns:a16="http://schemas.microsoft.com/office/drawing/2014/main" id="{76B3E4F6-1893-42F8-AA3F-E957F6F0D2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594365"/>
              </p:ext>
            </p:extLst>
          </p:nvPr>
        </p:nvGraphicFramePr>
        <p:xfrm>
          <a:off x="5530353" y="3495604"/>
          <a:ext cx="132048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Equation" r:id="rId3" imgW="1320480" imgH="457200" progId="Equation.DSMT4">
                  <p:embed/>
                </p:oleObj>
              </mc:Choice>
              <mc:Fallback>
                <p:oleObj name="Equation" r:id="rId3" imgW="1320480" imgH="457200" progId="Equation.DSMT4">
                  <p:embed/>
                  <p:pic>
                    <p:nvPicPr>
                      <p:cNvPr id="44" name="对象 43">
                        <a:extLst>
                          <a:ext uri="{FF2B5EF4-FFF2-40B4-BE49-F238E27FC236}">
                            <a16:creationId xmlns:a16="http://schemas.microsoft.com/office/drawing/2014/main" id="{DEC4B656-6CD5-4B1F-B4C6-98D8DB9EFD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353" y="3495604"/>
                        <a:ext cx="132048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组合 13">
            <a:extLst>
              <a:ext uri="{FF2B5EF4-FFF2-40B4-BE49-F238E27FC236}">
                <a16:creationId xmlns:a16="http://schemas.microsoft.com/office/drawing/2014/main" id="{545D6930-DD75-4A31-8489-ED4BEB304506}"/>
              </a:ext>
            </a:extLst>
          </p:cNvPr>
          <p:cNvGrpSpPr/>
          <p:nvPr/>
        </p:nvGrpSpPr>
        <p:grpSpPr>
          <a:xfrm>
            <a:off x="750576" y="924662"/>
            <a:ext cx="5314418" cy="573042"/>
            <a:chOff x="750576" y="924662"/>
            <a:chExt cx="5314418" cy="573042"/>
          </a:xfrm>
        </p:grpSpPr>
        <p:graphicFrame>
          <p:nvGraphicFramePr>
            <p:cNvPr id="29" name="对象 28">
              <a:extLst>
                <a:ext uri="{FF2B5EF4-FFF2-40B4-BE49-F238E27FC236}">
                  <a16:creationId xmlns:a16="http://schemas.microsoft.com/office/drawing/2014/main" id="{8875B5EE-FE98-4DAE-9914-AAD32F7DA0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1238146"/>
                </p:ext>
              </p:extLst>
            </p:nvPr>
          </p:nvGraphicFramePr>
          <p:xfrm>
            <a:off x="4464794" y="1091624"/>
            <a:ext cx="1600200" cy="406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7" name="Equation" r:id="rId5" imgW="1600200" imgH="406080" progId="Equation.DSMT4">
                    <p:embed/>
                  </p:oleObj>
                </mc:Choice>
                <mc:Fallback>
                  <p:oleObj name="Equation" r:id="rId5" imgW="1600200" imgH="406080" progId="Equation.DSMT4">
                    <p:embed/>
                    <p:pic>
                      <p:nvPicPr>
                        <p:cNvPr id="28" name="对象 27">
                          <a:extLst>
                            <a:ext uri="{FF2B5EF4-FFF2-40B4-BE49-F238E27FC236}">
                              <a16:creationId xmlns:a16="http://schemas.microsoft.com/office/drawing/2014/main" id="{FF4FEF70-1F41-484E-9111-FBAB9807674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794" y="1091624"/>
                          <a:ext cx="1600200" cy="406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C571D9BD-ADB7-4516-8200-BF9815F140D9}"/>
                </a:ext>
              </a:extLst>
            </p:cNvPr>
            <p:cNvSpPr/>
            <p:nvPr/>
          </p:nvSpPr>
          <p:spPr>
            <a:xfrm>
              <a:off x="750576" y="924662"/>
              <a:ext cx="3791423" cy="5730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zh-CN" altLang="zh-CN" sz="2800" b="1" dirty="0">
                  <a:solidFill>
                    <a:schemeClr val="accent1">
                      <a:lumMod val="75000"/>
                    </a:schemeClr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Levenim MT" panose="02010502060101010101" pitchFamily="2" charset="-79"/>
                </a:rPr>
                <a:t>一、最简单的微分方程</a:t>
              </a:r>
              <a:endParaRPr lang="en-US" altLang="zh-CN" sz="2800" b="1" dirty="0">
                <a:solidFill>
                  <a:schemeClr val="accent1">
                    <a:lumMod val="7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endParaRPr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3D54D3EB-1FC5-4E00-9E33-D73C94294E21}"/>
              </a:ext>
            </a:extLst>
          </p:cNvPr>
          <p:cNvSpPr/>
          <p:nvPr/>
        </p:nvSpPr>
        <p:spPr>
          <a:xfrm>
            <a:off x="691855" y="1718640"/>
            <a:ext cx="82638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有一种变化过程，其速度的变化和本身大小相等， </a:t>
            </a:r>
            <a:endParaRPr lang="zh-CN" altLang="en-US" sz="2800" dirty="0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F882F6E-F7B1-4531-9B43-D05BBD43A294}"/>
              </a:ext>
            </a:extLst>
          </p:cNvPr>
          <p:cNvGrpSpPr/>
          <p:nvPr/>
        </p:nvGrpSpPr>
        <p:grpSpPr>
          <a:xfrm>
            <a:off x="8536858" y="1586439"/>
            <a:ext cx="2783847" cy="659553"/>
            <a:chOff x="8536858" y="1586439"/>
            <a:chExt cx="2783847" cy="659553"/>
          </a:xfrm>
        </p:grpSpPr>
        <p:graphicFrame>
          <p:nvGraphicFramePr>
            <p:cNvPr id="41" name="对象 40">
              <a:extLst>
                <a:ext uri="{FF2B5EF4-FFF2-40B4-BE49-F238E27FC236}">
                  <a16:creationId xmlns:a16="http://schemas.microsoft.com/office/drawing/2014/main" id="{015FCCE9-81BA-41D6-8289-6F820723C3D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9597163"/>
                </p:ext>
              </p:extLst>
            </p:nvPr>
          </p:nvGraphicFramePr>
          <p:xfrm>
            <a:off x="8955656" y="1783510"/>
            <a:ext cx="596880" cy="393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8" name="Equation" r:id="rId7" imgW="596880" imgH="393480" progId="Equation.DSMT4">
                    <p:embed/>
                  </p:oleObj>
                </mc:Choice>
                <mc:Fallback>
                  <p:oleObj name="Equation" r:id="rId7" imgW="596880" imgH="3934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55656" y="1783510"/>
                          <a:ext cx="596880" cy="3934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对象 41">
              <a:extLst>
                <a:ext uri="{FF2B5EF4-FFF2-40B4-BE49-F238E27FC236}">
                  <a16:creationId xmlns:a16="http://schemas.microsoft.com/office/drawing/2014/main" id="{B66F887B-1398-4CBB-8425-A1546063486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6673159"/>
                </p:ext>
              </p:extLst>
            </p:nvPr>
          </p:nvGraphicFramePr>
          <p:xfrm>
            <a:off x="10647865" y="1772433"/>
            <a:ext cx="672840" cy="406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9" name="Equation" r:id="rId9" imgW="672840" imgH="406080" progId="Equation.DSMT4">
                    <p:embed/>
                  </p:oleObj>
                </mc:Choice>
                <mc:Fallback>
                  <p:oleObj name="Equation" r:id="rId9" imgW="672840" imgH="4060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47865" y="1772433"/>
                          <a:ext cx="672840" cy="406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F34D5996-A131-4C93-995A-E3EEF67EE3A6}"/>
                </a:ext>
              </a:extLst>
            </p:cNvPr>
            <p:cNvSpPr/>
            <p:nvPr/>
          </p:nvSpPr>
          <p:spPr>
            <a:xfrm>
              <a:off x="8536858" y="1722772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>
                  <a:latin typeface="+mn-ea"/>
                  <a:cs typeface="Levenim MT" panose="02010502060101010101" pitchFamily="2" charset="-79"/>
                </a:rPr>
                <a:t>即</a:t>
              </a:r>
              <a:endParaRPr lang="zh-CN" altLang="en-US" sz="2800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67E2963-B9F8-4D14-AE66-B36F37A63F4A}"/>
                </a:ext>
              </a:extLst>
            </p:cNvPr>
            <p:cNvSpPr/>
            <p:nvPr/>
          </p:nvSpPr>
          <p:spPr>
            <a:xfrm>
              <a:off x="9499395" y="1586439"/>
              <a:ext cx="1261884" cy="6376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与速度</a:t>
              </a:r>
              <a:endParaRPr lang="en-US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78D2437-BC09-43D1-8B8D-1605DB7C9448}"/>
              </a:ext>
            </a:extLst>
          </p:cNvPr>
          <p:cNvGrpSpPr/>
          <p:nvPr/>
        </p:nvGrpSpPr>
        <p:grpSpPr>
          <a:xfrm>
            <a:off x="691855" y="2265461"/>
            <a:ext cx="3928725" cy="523220"/>
            <a:chOff x="691855" y="2265461"/>
            <a:chExt cx="3928725" cy="523220"/>
          </a:xfrm>
        </p:grpSpPr>
        <p:graphicFrame>
          <p:nvGraphicFramePr>
            <p:cNvPr id="43" name="对象 42">
              <a:extLst>
                <a:ext uri="{FF2B5EF4-FFF2-40B4-BE49-F238E27FC236}">
                  <a16:creationId xmlns:a16="http://schemas.microsoft.com/office/drawing/2014/main" id="{F083F3D8-9338-42D3-B026-1327BA41F61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917692"/>
                </p:ext>
              </p:extLst>
            </p:nvPr>
          </p:nvGraphicFramePr>
          <p:xfrm>
            <a:off x="2957020" y="2324031"/>
            <a:ext cx="1663560" cy="406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0" name="Equation" r:id="rId11" imgW="1663560" imgH="406080" progId="Equation.DSMT4">
                    <p:embed/>
                  </p:oleObj>
                </mc:Choice>
                <mc:Fallback>
                  <p:oleObj name="Equation" r:id="rId11" imgW="1663560" imgH="4060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7020" y="2324031"/>
                          <a:ext cx="1663560" cy="406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93044FCA-9C3E-4266-A520-C64349A264D4}"/>
                </a:ext>
              </a:extLst>
            </p:cNvPr>
            <p:cNvSpPr/>
            <p:nvPr/>
          </p:nvSpPr>
          <p:spPr>
            <a:xfrm>
              <a:off x="691855" y="2265461"/>
              <a:ext cx="251863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一样大小，即</a:t>
              </a:r>
              <a:r>
                <a:rPr lang="en-US" altLang="zh-CN" sz="2800" dirty="0">
                  <a:latin typeface="+mn-ea"/>
                  <a:cs typeface="Levenim MT" panose="02010502060101010101" pitchFamily="2" charset="-79"/>
                </a:rPr>
                <a:t> </a:t>
              </a:r>
              <a:endParaRPr lang="zh-CN" altLang="en-US" sz="2800" dirty="0"/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A853792F-336C-4F89-B43B-BDD880F2512A}"/>
              </a:ext>
            </a:extLst>
          </p:cNvPr>
          <p:cNvGrpSpPr/>
          <p:nvPr/>
        </p:nvGrpSpPr>
        <p:grpSpPr>
          <a:xfrm>
            <a:off x="691855" y="2675994"/>
            <a:ext cx="9673921" cy="637676"/>
            <a:chOff x="691855" y="2675994"/>
            <a:chExt cx="9673921" cy="637676"/>
          </a:xfrm>
        </p:grpSpPr>
        <p:graphicFrame>
          <p:nvGraphicFramePr>
            <p:cNvPr id="44" name="对象 43">
              <a:extLst>
                <a:ext uri="{FF2B5EF4-FFF2-40B4-BE49-F238E27FC236}">
                  <a16:creationId xmlns:a16="http://schemas.microsoft.com/office/drawing/2014/main" id="{DEC4B656-6CD5-4B1F-B4C6-98D8DB9EFD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9150382"/>
                </p:ext>
              </p:extLst>
            </p:nvPr>
          </p:nvGraphicFramePr>
          <p:xfrm>
            <a:off x="6149261" y="2830404"/>
            <a:ext cx="7747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1" name="Equation" r:id="rId13" imgW="774360" imgH="457200" progId="Equation.DSMT4">
                    <p:embed/>
                  </p:oleObj>
                </mc:Choice>
                <mc:Fallback>
                  <p:oleObj name="Equation" r:id="rId13" imgW="774360" imgH="457200" progId="Equation.DSMT4">
                    <p:embed/>
                    <p:pic>
                      <p:nvPicPr>
                        <p:cNvPr id="41" name="对象 40">
                          <a:extLst>
                            <a:ext uri="{FF2B5EF4-FFF2-40B4-BE49-F238E27FC236}">
                              <a16:creationId xmlns:a16="http://schemas.microsoft.com/office/drawing/2014/main" id="{015FCCE9-81BA-41D6-8289-6F820723C3D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9261" y="2830404"/>
                          <a:ext cx="7747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CC0B1776-6072-445D-BDD9-409D2DBB0D46}"/>
                </a:ext>
              </a:extLst>
            </p:cNvPr>
            <p:cNvSpPr/>
            <p:nvPr/>
          </p:nvSpPr>
          <p:spPr>
            <a:xfrm>
              <a:off x="691855" y="2675995"/>
              <a:ext cx="5638438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很容易想起基本求导公式中的函数</a:t>
              </a:r>
              <a:endParaRPr lang="en-US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320947F-3ACE-440B-BC4E-AF75DE6D158C}"/>
                </a:ext>
              </a:extLst>
            </p:cNvPr>
            <p:cNvSpPr/>
            <p:nvPr/>
          </p:nvSpPr>
          <p:spPr>
            <a:xfrm>
              <a:off x="6970021" y="2675994"/>
              <a:ext cx="3395755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它的导数就是自己：</a:t>
              </a:r>
              <a:endParaRPr lang="zh-CN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63F044B5-19A3-42E2-910F-7BE308E121CF}"/>
              </a:ext>
            </a:extLst>
          </p:cNvPr>
          <p:cNvGrpSpPr/>
          <p:nvPr/>
        </p:nvGrpSpPr>
        <p:grpSpPr>
          <a:xfrm>
            <a:off x="750576" y="4133429"/>
            <a:ext cx="5911505" cy="637675"/>
            <a:chOff x="750576" y="4133429"/>
            <a:chExt cx="5911505" cy="637675"/>
          </a:xfrm>
        </p:grpSpPr>
        <p:graphicFrame>
          <p:nvGraphicFramePr>
            <p:cNvPr id="47" name="对象 46">
              <a:extLst>
                <a:ext uri="{FF2B5EF4-FFF2-40B4-BE49-F238E27FC236}">
                  <a16:creationId xmlns:a16="http://schemas.microsoft.com/office/drawing/2014/main" id="{343327BD-3E6C-46FC-89CE-3363F88A9B2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3693635"/>
                </p:ext>
              </p:extLst>
            </p:nvPr>
          </p:nvGraphicFramePr>
          <p:xfrm>
            <a:off x="1575819" y="4313904"/>
            <a:ext cx="101592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2" name="Equation" r:id="rId15" imgW="1015920" imgH="457200" progId="Equation.DSMT4">
                    <p:embed/>
                  </p:oleObj>
                </mc:Choice>
                <mc:Fallback>
                  <p:oleObj name="Equation" r:id="rId15" imgW="1015920" imgH="457200" progId="Equation.DSMT4">
                    <p:embed/>
                    <p:pic>
                      <p:nvPicPr>
                        <p:cNvPr id="44" name="对象 43">
                          <a:extLst>
                            <a:ext uri="{FF2B5EF4-FFF2-40B4-BE49-F238E27FC236}">
                              <a16:creationId xmlns:a16="http://schemas.microsoft.com/office/drawing/2014/main" id="{DEC4B656-6CD5-4B1F-B4C6-98D8DB9EFDF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5819" y="4313904"/>
                          <a:ext cx="101592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5505F871-D1F4-43A9-8FED-C97F285B6AD5}"/>
                </a:ext>
              </a:extLst>
            </p:cNvPr>
            <p:cNvSpPr/>
            <p:nvPr/>
          </p:nvSpPr>
          <p:spPr>
            <a:xfrm>
              <a:off x="750576" y="4133429"/>
              <a:ext cx="962610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所以</a:t>
              </a:r>
              <a:endParaRPr lang="zh-CN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8414EE5-75EC-4FCE-8047-7F1D4DA09B8E}"/>
                </a:ext>
              </a:extLst>
            </p:cNvPr>
            <p:cNvSpPr/>
            <p:nvPr/>
          </p:nvSpPr>
          <p:spPr>
            <a:xfrm>
              <a:off x="2646287" y="4247884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满足微分方程</a:t>
              </a:r>
              <a:endParaRPr lang="zh-CN" altLang="en-US" dirty="0"/>
            </a:p>
          </p:txBody>
        </p:sp>
        <p:graphicFrame>
          <p:nvGraphicFramePr>
            <p:cNvPr id="24" name="对象 23">
              <a:extLst>
                <a:ext uri="{FF2B5EF4-FFF2-40B4-BE49-F238E27FC236}">
                  <a16:creationId xmlns:a16="http://schemas.microsoft.com/office/drawing/2014/main" id="{9263204A-41BB-4745-B2BE-0AC0041A791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4640406"/>
                </p:ext>
              </p:extLst>
            </p:nvPr>
          </p:nvGraphicFramePr>
          <p:xfrm>
            <a:off x="4972981" y="4336941"/>
            <a:ext cx="1689100" cy="404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3" name="Equation" r:id="rId17" imgW="1688760" imgH="406080" progId="Equation.DSMT4">
                    <p:embed/>
                  </p:oleObj>
                </mc:Choice>
                <mc:Fallback>
                  <p:oleObj name="Equation" r:id="rId17" imgW="1688760" imgH="406080" progId="Equation.DSMT4">
                    <p:embed/>
                    <p:pic>
                      <p:nvPicPr>
                        <p:cNvPr id="43" name="对象 42">
                          <a:extLst>
                            <a:ext uri="{FF2B5EF4-FFF2-40B4-BE49-F238E27FC236}">
                              <a16:creationId xmlns:a16="http://schemas.microsoft.com/office/drawing/2014/main" id="{F083F3D8-9338-42D3-B026-1327BA41F61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2981" y="4336941"/>
                          <a:ext cx="1689100" cy="4048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B1143B0B-5D53-4622-B4EB-75CB5DA99440}"/>
              </a:ext>
            </a:extLst>
          </p:cNvPr>
          <p:cNvSpPr/>
          <p:nvPr/>
        </p:nvSpPr>
        <p:spPr>
          <a:xfrm>
            <a:off x="6653233" y="4254719"/>
            <a:ext cx="2518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solidFill>
                  <a:prstClr val="black"/>
                </a:solidFill>
                <a:latin typeface="宋体"/>
                <a:cs typeface="Levenim MT" panose="02010502060101010101" pitchFamily="2" charset="-79"/>
              </a:rPr>
              <a:t>是它的一个解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Levenim MT" panose="02010502060101010101" pitchFamily="2" charset="-79"/>
              </a:rPr>
              <a:t>.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213D40F-DC9A-4951-8C0B-EDE6ABC15071}"/>
              </a:ext>
            </a:extLst>
          </p:cNvPr>
          <p:cNvSpPr/>
          <p:nvPr/>
        </p:nvSpPr>
        <p:spPr>
          <a:xfrm>
            <a:off x="9034461" y="4104079"/>
            <a:ext cx="1980029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zh-CN" sz="2800" dirty="0">
                <a:solidFill>
                  <a:prstClr val="black"/>
                </a:solidFill>
                <a:latin typeface="宋体"/>
                <a:cs typeface="Levenim MT" panose="02010502060101010101" pitchFamily="2" charset="-79"/>
              </a:rPr>
              <a:t>容易验证，</a:t>
            </a:r>
            <a:endParaRPr lang="en-US" altLang="zh-CN" sz="2800" dirty="0">
              <a:solidFill>
                <a:prstClr val="black"/>
              </a:solidFill>
              <a:latin typeface="宋体"/>
              <a:cs typeface="Levenim MT" panose="02010502060101010101" pitchFamily="2" charset="-79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42003448-484B-4B0A-B062-6AB36EDD71B4}"/>
              </a:ext>
            </a:extLst>
          </p:cNvPr>
          <p:cNvGrpSpPr/>
          <p:nvPr/>
        </p:nvGrpSpPr>
        <p:grpSpPr>
          <a:xfrm>
            <a:off x="885825" y="4911908"/>
            <a:ext cx="4644528" cy="523220"/>
            <a:chOff x="885825" y="4911908"/>
            <a:chExt cx="4644528" cy="523220"/>
          </a:xfrm>
        </p:grpSpPr>
        <p:graphicFrame>
          <p:nvGraphicFramePr>
            <p:cNvPr id="50" name="对象 49">
              <a:extLst>
                <a:ext uri="{FF2B5EF4-FFF2-40B4-BE49-F238E27FC236}">
                  <a16:creationId xmlns:a16="http://schemas.microsoft.com/office/drawing/2014/main" id="{D4E527D6-0177-40D9-AABB-6238742B97F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563797"/>
                </p:ext>
              </p:extLst>
            </p:nvPr>
          </p:nvGraphicFramePr>
          <p:xfrm>
            <a:off x="885825" y="4916094"/>
            <a:ext cx="50796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4" name="Equation" r:id="rId19" imgW="507960" imgH="380880" progId="Equation.DSMT4">
                    <p:embed/>
                  </p:oleObj>
                </mc:Choice>
                <mc:Fallback>
                  <p:oleObj name="Equation" r:id="rId19" imgW="507960" imgH="380880" progId="Equation.DSMT4">
                    <p:embed/>
                    <p:pic>
                      <p:nvPicPr>
                        <p:cNvPr id="48" name="对象 47">
                          <a:extLst>
                            <a:ext uri="{FF2B5EF4-FFF2-40B4-BE49-F238E27FC236}">
                              <a16:creationId xmlns:a16="http://schemas.microsoft.com/office/drawing/2014/main" id="{74447EB3-EB2A-47DE-91CC-2BBAC3FFEC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5825" y="4916094"/>
                          <a:ext cx="50796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6804ACF-94DD-4E37-A1B8-D0B40639FC5D}"/>
                </a:ext>
              </a:extLst>
            </p:cNvPr>
            <p:cNvSpPr/>
            <p:nvPr/>
          </p:nvSpPr>
          <p:spPr>
            <a:xfrm>
              <a:off x="1216352" y="4911908"/>
              <a:ext cx="43140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（其中</a:t>
              </a:r>
              <a:r>
                <a:rPr lang="en-US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C</a:t>
              </a:r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是任意的常数），</a:t>
              </a:r>
              <a:endParaRPr lang="zh-CN" altLang="en-US" dirty="0"/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63AF47DC-7C59-41BE-A702-7BFE209A4AE5}"/>
              </a:ext>
            </a:extLst>
          </p:cNvPr>
          <p:cNvGrpSpPr/>
          <p:nvPr/>
        </p:nvGrpSpPr>
        <p:grpSpPr>
          <a:xfrm>
            <a:off x="5240454" y="4797453"/>
            <a:ext cx="3908077" cy="637675"/>
            <a:chOff x="5240454" y="4797453"/>
            <a:chExt cx="3908077" cy="637675"/>
          </a:xfrm>
        </p:grpSpPr>
        <p:sp>
          <p:nvSpPr>
            <p:cNvPr id="7" name="矩形 6"/>
            <p:cNvSpPr/>
            <p:nvPr/>
          </p:nvSpPr>
          <p:spPr>
            <a:xfrm>
              <a:off x="7291649" y="4797453"/>
              <a:ext cx="1856882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的全部解</a:t>
              </a:r>
              <a:r>
                <a:rPr lang="en-US" altLang="zh-CN" sz="2800" dirty="0">
                  <a:latin typeface="+mn-ea"/>
                  <a:cs typeface="Levenim MT" panose="02010502060101010101" pitchFamily="2" charset="-79"/>
                </a:rPr>
                <a:t>. </a:t>
              </a:r>
            </a:p>
          </p:txBody>
        </p:sp>
        <p:graphicFrame>
          <p:nvGraphicFramePr>
            <p:cNvPr id="49" name="对象 48">
              <a:extLst>
                <a:ext uri="{FF2B5EF4-FFF2-40B4-BE49-F238E27FC236}">
                  <a16:creationId xmlns:a16="http://schemas.microsoft.com/office/drawing/2014/main" id="{2FFFFA2A-2C46-48C5-B290-2A1335253A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992690"/>
                </p:ext>
              </p:extLst>
            </p:nvPr>
          </p:nvGraphicFramePr>
          <p:xfrm>
            <a:off x="5736511" y="4985142"/>
            <a:ext cx="1600200" cy="406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5" name="Equation" r:id="rId21" imgW="1600200" imgH="406080" progId="Equation.DSMT4">
                    <p:embed/>
                  </p:oleObj>
                </mc:Choice>
                <mc:Fallback>
                  <p:oleObj name="Equation" r:id="rId21" imgW="1600200" imgH="406080" progId="Equation.DSMT4">
                    <p:embed/>
                    <p:pic>
                      <p:nvPicPr>
                        <p:cNvPr id="48" name="对象 47">
                          <a:extLst>
                            <a:ext uri="{FF2B5EF4-FFF2-40B4-BE49-F238E27FC236}">
                              <a16:creationId xmlns:a16="http://schemas.microsoft.com/office/drawing/2014/main" id="{74447EB3-EB2A-47DE-91CC-2BBAC3FFEC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36511" y="4985142"/>
                          <a:ext cx="1600200" cy="406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1189A9B8-9859-42AC-95FB-527E7C4D61F1}"/>
                </a:ext>
              </a:extLst>
            </p:cNvPr>
            <p:cNvSpPr/>
            <p:nvPr/>
          </p:nvSpPr>
          <p:spPr>
            <a:xfrm>
              <a:off x="5240454" y="4911908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是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406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36505" y="2911381"/>
            <a:ext cx="35141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下面看三个实际例子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3568C66-F7D0-4D0F-B472-44A11CA1732E}"/>
              </a:ext>
            </a:extLst>
          </p:cNvPr>
          <p:cNvGrpSpPr/>
          <p:nvPr/>
        </p:nvGrpSpPr>
        <p:grpSpPr>
          <a:xfrm>
            <a:off x="687514" y="845541"/>
            <a:ext cx="4022632" cy="637675"/>
            <a:chOff x="655983" y="435637"/>
            <a:chExt cx="4022632" cy="637675"/>
          </a:xfrm>
        </p:grpSpPr>
        <p:graphicFrame>
          <p:nvGraphicFramePr>
            <p:cNvPr id="29" name="对象 28">
              <a:extLst>
                <a:ext uri="{FF2B5EF4-FFF2-40B4-BE49-F238E27FC236}">
                  <a16:creationId xmlns:a16="http://schemas.microsoft.com/office/drawing/2014/main" id="{8875B5EE-FE98-4DAE-9914-AAD32F7DA0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1171155"/>
                </p:ext>
              </p:extLst>
            </p:nvPr>
          </p:nvGraphicFramePr>
          <p:xfrm>
            <a:off x="2951695" y="667232"/>
            <a:ext cx="1726920" cy="406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9" name="Equation" r:id="rId3" imgW="1726920" imgH="406080" progId="Equation.DSMT4">
                    <p:embed/>
                  </p:oleObj>
                </mc:Choice>
                <mc:Fallback>
                  <p:oleObj name="Equation" r:id="rId3" imgW="1726920" imgH="4060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695" y="667232"/>
                          <a:ext cx="1726920" cy="406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6D566141-3630-404F-B0B3-FCA9165D5F07}"/>
                </a:ext>
              </a:extLst>
            </p:cNvPr>
            <p:cNvSpPr/>
            <p:nvPr/>
          </p:nvSpPr>
          <p:spPr>
            <a:xfrm>
              <a:off x="655983" y="435637"/>
              <a:ext cx="2348720" cy="6376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zh-CN" altLang="en-US" sz="2800" b="1" dirty="0">
                  <a:solidFill>
                    <a:srgbClr val="4472C4">
                      <a:lumMod val="75000"/>
                    </a:srgbClr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Levenim MT" panose="02010502060101010101" pitchFamily="2" charset="-79"/>
                </a:rPr>
                <a:t>二</a:t>
              </a:r>
              <a:r>
                <a:rPr lang="zh-CN" altLang="zh-CN" sz="2800" b="1" dirty="0">
                  <a:solidFill>
                    <a:srgbClr val="4472C4">
                      <a:lumMod val="75000"/>
                    </a:srgbClr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Levenim MT" panose="02010502060101010101" pitchFamily="2" charset="-79"/>
                </a:rPr>
                <a:t>、</a:t>
              </a:r>
              <a:r>
                <a:rPr lang="zh-CN" altLang="en-US" sz="2800" b="1" dirty="0">
                  <a:solidFill>
                    <a:srgbClr val="4472C4">
                      <a:lumMod val="75000"/>
                    </a:srgbClr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Levenim MT" panose="02010502060101010101" pitchFamily="2" charset="-79"/>
                </a:rPr>
                <a:t>微分方程</a:t>
              </a:r>
              <a:endParaRPr lang="en-US" altLang="zh-CN" sz="2800" b="1" dirty="0">
                <a:solidFill>
                  <a:srgbClr val="4472C4">
                    <a:lumMod val="75000"/>
                  </a:srgbClr>
                </a:solidFill>
                <a:latin typeface="仿宋" panose="02010609060101010101" pitchFamily="49" charset="-122"/>
                <a:ea typeface="仿宋" panose="02010609060101010101" pitchFamily="49" charset="-122"/>
                <a:cs typeface="Levenim MT" panose="02010502060101010101" pitchFamily="2" charset="-79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FB4675E1-689E-4FB5-98A1-71676580D080}"/>
              </a:ext>
            </a:extLst>
          </p:cNvPr>
          <p:cNvGrpSpPr/>
          <p:nvPr/>
        </p:nvGrpSpPr>
        <p:grpSpPr>
          <a:xfrm>
            <a:off x="687514" y="1695032"/>
            <a:ext cx="10916099" cy="673751"/>
            <a:chOff x="687514" y="1695032"/>
            <a:chExt cx="10916099" cy="673751"/>
          </a:xfrm>
        </p:grpSpPr>
        <p:graphicFrame>
          <p:nvGraphicFramePr>
            <p:cNvPr id="19" name="对象 18">
              <a:extLst>
                <a:ext uri="{FF2B5EF4-FFF2-40B4-BE49-F238E27FC236}">
                  <a16:creationId xmlns:a16="http://schemas.microsoft.com/office/drawing/2014/main" id="{7A8C165D-2F4A-408C-BAAD-47B207D5DF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204270"/>
                </p:ext>
              </p:extLst>
            </p:nvPr>
          </p:nvGraphicFramePr>
          <p:xfrm>
            <a:off x="7216501" y="1904133"/>
            <a:ext cx="1600200" cy="406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0" name="Equation" r:id="rId5" imgW="1600200" imgH="406080" progId="Equation.DSMT4">
                    <p:embed/>
                  </p:oleObj>
                </mc:Choice>
                <mc:Fallback>
                  <p:oleObj name="Equation" r:id="rId5" imgW="1600200" imgH="4060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6501" y="1904133"/>
                          <a:ext cx="1600200" cy="406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5FD6D6EB-3BBB-426D-A413-E054E915B5F3}"/>
                </a:ext>
              </a:extLst>
            </p:cNvPr>
            <p:cNvSpPr/>
            <p:nvPr/>
          </p:nvSpPr>
          <p:spPr>
            <a:xfrm>
              <a:off x="687514" y="1845563"/>
              <a:ext cx="68168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这一段要研究的微分方程，较前面的方程</a:t>
              </a:r>
              <a:endParaRPr lang="zh-CN" altLang="en-US" dirty="0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350728E5-63FC-4879-9183-C3BC5D059010}"/>
                </a:ext>
              </a:extLst>
            </p:cNvPr>
            <p:cNvSpPr/>
            <p:nvPr/>
          </p:nvSpPr>
          <p:spPr>
            <a:xfrm>
              <a:off x="8746741" y="1695032"/>
              <a:ext cx="2856872" cy="656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多了一个参数</a:t>
              </a:r>
              <a:r>
                <a:rPr lang="en-US" altLang="zh-CN" sz="2800" i="1" dirty="0">
                  <a:solidFill>
                    <a:prstClr val="black"/>
                  </a:solidFill>
                  <a:cs typeface="Levenim MT" panose="02010502060101010101" pitchFamily="2" charset="-79"/>
                </a:rPr>
                <a:t>k</a:t>
              </a:r>
              <a:r>
                <a:rPr lang="zh-CN" altLang="en-US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，</a:t>
              </a:r>
              <a:endParaRPr lang="en-US" altLang="zh-CN" sz="2800" dirty="0">
                <a:solidFill>
                  <a:prstClr val="black"/>
                </a:solidFill>
                <a:latin typeface="宋体"/>
                <a:cs typeface="Levenim MT" panose="02010502060101010101" pitchFamily="2" charset="-79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839E1495-F9DA-4386-BB32-F6E2603CF114}"/>
              </a:ext>
            </a:extLst>
          </p:cNvPr>
          <p:cNvSpPr/>
          <p:nvPr/>
        </p:nvSpPr>
        <p:spPr>
          <a:xfrm>
            <a:off x="687514" y="2273706"/>
            <a:ext cx="2922789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适用范围就广了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</a:t>
            </a:r>
            <a:endParaRPr lang="zh-CN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3B0156B-4785-45F5-A1F5-9B3B43E8A5E3}"/>
              </a:ext>
            </a:extLst>
          </p:cNvPr>
          <p:cNvSpPr/>
          <p:nvPr/>
        </p:nvSpPr>
        <p:spPr>
          <a:xfrm>
            <a:off x="636505" y="3549056"/>
            <a:ext cx="1052282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cs typeface="Levenim MT" panose="02010502060101010101" pitchFamily="2" charset="-79"/>
              </a:rPr>
              <a:t>例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  <a:cs typeface="Levenim MT" panose="02010502060101010101" pitchFamily="2" charset="-79"/>
              </a:rPr>
              <a:t>1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人口增长模型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人口数量的增长与人口的基数有关，人口底数</a:t>
            </a:r>
            <a:endParaRPr lang="zh-CN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A25A5B0-D8A3-4FFD-A7E3-A91647C63D96}"/>
              </a:ext>
            </a:extLst>
          </p:cNvPr>
          <p:cNvSpPr/>
          <p:nvPr/>
        </p:nvSpPr>
        <p:spPr>
          <a:xfrm>
            <a:off x="636505" y="4150224"/>
            <a:ext cx="1052282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越大，人口增长越快，因为能生孩子的人多，出生孩子就多，所以</a:t>
            </a:r>
            <a:endParaRPr lang="zh-CN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48FE100-4E64-4FF3-945F-633A3AD5E264}"/>
              </a:ext>
            </a:extLst>
          </p:cNvPr>
          <p:cNvSpPr/>
          <p:nvPr/>
        </p:nvSpPr>
        <p:spPr>
          <a:xfrm>
            <a:off x="636505" y="4747064"/>
            <a:ext cx="1052282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人口数量的变化率与当时人口数量成正比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680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42528" y="1153168"/>
            <a:ext cx="1052282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cs typeface="Levenim MT" panose="02010502060101010101" pitchFamily="2" charset="-79"/>
              </a:rPr>
              <a:t>例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  <a:cs typeface="Levenim MT" panose="02010502060101010101" pitchFamily="2" charset="-79"/>
              </a:rPr>
              <a:t>2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疾病传染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如果被流感感染患病者数量越多，流感感染与扩散</a:t>
            </a:r>
            <a:endParaRPr lang="zh-CN" altLang="zh-CN" sz="2800" dirty="0">
              <a:latin typeface="+mn-ea"/>
              <a:cs typeface="Levenim MT" panose="02010502060101010101" pitchFamily="2" charset="-79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D6DAC3B-CCE3-42EF-B5EA-A67D0F42E6E3}"/>
              </a:ext>
            </a:extLst>
          </p:cNvPr>
          <p:cNvSpPr/>
          <p:nvPr/>
        </p:nvSpPr>
        <p:spPr>
          <a:xfrm>
            <a:off x="834590" y="1728775"/>
            <a:ext cx="1052282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就会蔓延得越快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与上例相同，传染病的感染率与感染人口成正比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D5C316C-B450-4E73-ABA1-223616FC5F23}"/>
              </a:ext>
            </a:extLst>
          </p:cNvPr>
          <p:cNvSpPr/>
          <p:nvPr/>
        </p:nvSpPr>
        <p:spPr>
          <a:xfrm>
            <a:off x="834590" y="2767242"/>
            <a:ext cx="1052282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rgbClr val="FF0000"/>
                </a:solidFill>
                <a:latin typeface="+mn-ea"/>
                <a:cs typeface="Levenim MT" panose="02010502060101010101" pitchFamily="2" charset="-79"/>
              </a:rPr>
              <a:t>例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  <a:cs typeface="Levenim MT" panose="02010502060101010101" pitchFamily="2" charset="-79"/>
              </a:rPr>
              <a:t>3 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碳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14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测定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碳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14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在某生物活体中的比例是固定的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该生物体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DD5A89F1-9D8A-4B1A-ADB6-D16246844AFC}"/>
              </a:ext>
            </a:extLst>
          </p:cNvPr>
          <p:cNvGrpSpPr/>
          <p:nvPr/>
        </p:nvGrpSpPr>
        <p:grpSpPr>
          <a:xfrm>
            <a:off x="834590" y="3364508"/>
            <a:ext cx="10404147" cy="644401"/>
            <a:chOff x="765016" y="2678708"/>
            <a:chExt cx="10404147" cy="644401"/>
          </a:xfrm>
        </p:grpSpPr>
        <p:graphicFrame>
          <p:nvGraphicFramePr>
            <p:cNvPr id="10" name="对象 9">
              <a:extLst>
                <a:ext uri="{FF2B5EF4-FFF2-40B4-BE49-F238E27FC236}">
                  <a16:creationId xmlns:a16="http://schemas.microsoft.com/office/drawing/2014/main" id="{4E3401AA-405E-4FCD-A43F-FBB87DDC967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644932"/>
                </p:ext>
              </p:extLst>
            </p:nvPr>
          </p:nvGraphicFramePr>
          <p:xfrm>
            <a:off x="5675821" y="2870465"/>
            <a:ext cx="48240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2" name="Equation" r:id="rId3" imgW="482400" imgH="380880" progId="Equation.DSMT4">
                    <p:embed/>
                  </p:oleObj>
                </mc:Choice>
                <mc:Fallback>
                  <p:oleObj name="Equation" r:id="rId3" imgW="482400" imgH="380880" progId="Equation.DSMT4">
                    <p:embed/>
                    <p:pic>
                      <p:nvPicPr>
                        <p:cNvPr id="29" name="对象 28">
                          <a:extLst>
                            <a:ext uri="{FF2B5EF4-FFF2-40B4-BE49-F238E27FC236}">
                              <a16:creationId xmlns:a16="http://schemas.microsoft.com/office/drawing/2014/main" id="{8875B5EE-FE98-4DAE-9914-AAD32F7DA0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5821" y="2870465"/>
                          <a:ext cx="48240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EC399E18-2B8A-43EC-AA48-FBC7F3F2AD78}"/>
                </a:ext>
              </a:extLst>
            </p:cNvPr>
            <p:cNvSpPr/>
            <p:nvPr/>
          </p:nvSpPr>
          <p:spPr>
            <a:xfrm>
              <a:off x="765016" y="2685434"/>
              <a:ext cx="5152005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亡之后，按照一定的速度衰减，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6CC7DDFC-41A2-4F81-B249-7B61227AD566}"/>
                </a:ext>
              </a:extLst>
            </p:cNvPr>
            <p:cNvSpPr/>
            <p:nvPr/>
          </p:nvSpPr>
          <p:spPr>
            <a:xfrm>
              <a:off x="6121458" y="2681764"/>
              <a:ext cx="2896381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越多，衰减越快</a:t>
              </a: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，</a:t>
              </a:r>
              <a:endParaRPr lang="zh-CN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8DE05C2-7125-4026-B921-44C8C086F64A}"/>
                </a:ext>
              </a:extLst>
            </p:cNvPr>
            <p:cNvSpPr/>
            <p:nvPr/>
          </p:nvSpPr>
          <p:spPr>
            <a:xfrm>
              <a:off x="9525112" y="2678708"/>
              <a:ext cx="1644051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越少，衰</a:t>
              </a:r>
            </a:p>
          </p:txBody>
        </p:sp>
        <p:graphicFrame>
          <p:nvGraphicFramePr>
            <p:cNvPr id="23" name="对象 22">
              <a:extLst>
                <a:ext uri="{FF2B5EF4-FFF2-40B4-BE49-F238E27FC236}">
                  <a16:creationId xmlns:a16="http://schemas.microsoft.com/office/drawing/2014/main" id="{3C665723-E727-48C4-AC38-14211CAA53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1941477"/>
                </p:ext>
              </p:extLst>
            </p:nvPr>
          </p:nvGraphicFramePr>
          <p:xfrm>
            <a:off x="8981076" y="2870500"/>
            <a:ext cx="48240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3" name="Equation" r:id="rId5" imgW="482400" imgH="380880" progId="Equation.DSMT4">
                    <p:embed/>
                  </p:oleObj>
                </mc:Choice>
                <mc:Fallback>
                  <p:oleObj name="Equation" r:id="rId5" imgW="482400" imgH="380880" progId="Equation.DSMT4">
                    <p:embed/>
                    <p:pic>
                      <p:nvPicPr>
                        <p:cNvPr id="10" name="对象 9">
                          <a:extLst>
                            <a:ext uri="{FF2B5EF4-FFF2-40B4-BE49-F238E27FC236}">
                              <a16:creationId xmlns:a16="http://schemas.microsoft.com/office/drawing/2014/main" id="{4E3401AA-405E-4FCD-A43F-FBB87DDC967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1076" y="2870500"/>
                          <a:ext cx="48240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EAE841F7-B354-428B-B8E9-3FE88032C9C8}"/>
              </a:ext>
            </a:extLst>
          </p:cNvPr>
          <p:cNvSpPr/>
          <p:nvPr/>
        </p:nvSpPr>
        <p:spPr>
          <a:xfrm>
            <a:off x="834590" y="3937145"/>
            <a:ext cx="1415451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减越慢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endParaRPr lang="zh-CN" altLang="zh-CN" sz="2800" dirty="0">
              <a:latin typeface="+mn-ea"/>
              <a:cs typeface="Levenim MT" panose="02010502060101010101" pitchFamily="2" charset="-79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3FBE4201-D60C-4380-9D5E-664D31C1D630}"/>
              </a:ext>
            </a:extLst>
          </p:cNvPr>
          <p:cNvGrpSpPr/>
          <p:nvPr/>
        </p:nvGrpSpPr>
        <p:grpSpPr>
          <a:xfrm>
            <a:off x="2131162" y="3927703"/>
            <a:ext cx="9331898" cy="653143"/>
            <a:chOff x="2061588" y="3241903"/>
            <a:chExt cx="9331898" cy="653143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F08CDCCD-BA53-43D8-81EE-0FECF896B13C}"/>
                </a:ext>
              </a:extLst>
            </p:cNvPr>
            <p:cNvSpPr/>
            <p:nvPr/>
          </p:nvSpPr>
          <p:spPr>
            <a:xfrm>
              <a:off x="2061588" y="3250146"/>
              <a:ext cx="2240398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从数学上看</a:t>
              </a: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，</a:t>
              </a:r>
              <a:endParaRPr lang="zh-CN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7ED982CA-236B-4D2D-A7B9-36392698E803}"/>
                </a:ext>
              </a:extLst>
            </p:cNvPr>
            <p:cNvSpPr/>
            <p:nvPr/>
          </p:nvSpPr>
          <p:spPr>
            <a:xfrm>
              <a:off x="4598235" y="3257371"/>
              <a:ext cx="2379546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的衰减速率与</a:t>
              </a:r>
              <a:endParaRPr lang="zh-CN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3B7FD030-C071-4630-89E5-F7F73C72D479}"/>
                </a:ext>
              </a:extLst>
            </p:cNvPr>
            <p:cNvSpPr/>
            <p:nvPr/>
          </p:nvSpPr>
          <p:spPr>
            <a:xfrm>
              <a:off x="7274030" y="3241903"/>
              <a:ext cx="4119456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的数量成正比，不过因为</a:t>
              </a:r>
            </a:p>
          </p:txBody>
        </p:sp>
        <p:graphicFrame>
          <p:nvGraphicFramePr>
            <p:cNvPr id="29" name="对象 28">
              <a:extLst>
                <a:ext uri="{FF2B5EF4-FFF2-40B4-BE49-F238E27FC236}">
                  <a16:creationId xmlns:a16="http://schemas.microsoft.com/office/drawing/2014/main" id="{85277993-B30A-4DA2-8576-4B4FDDE8E16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7883853"/>
                </p:ext>
              </p:extLst>
            </p:nvPr>
          </p:nvGraphicFramePr>
          <p:xfrm>
            <a:off x="4208911" y="3459292"/>
            <a:ext cx="48240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4" name="Equation" r:id="rId7" imgW="482400" imgH="380880" progId="Equation.DSMT4">
                    <p:embed/>
                  </p:oleObj>
                </mc:Choice>
                <mc:Fallback>
                  <p:oleObj name="Equation" r:id="rId7" imgW="482400" imgH="380880" progId="Equation.DSMT4">
                    <p:embed/>
                    <p:pic>
                      <p:nvPicPr>
                        <p:cNvPr id="10" name="对象 9">
                          <a:extLst>
                            <a:ext uri="{FF2B5EF4-FFF2-40B4-BE49-F238E27FC236}">
                              <a16:creationId xmlns:a16="http://schemas.microsoft.com/office/drawing/2014/main" id="{4E3401AA-405E-4FCD-A43F-FBB87DDC967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8911" y="3459292"/>
                          <a:ext cx="48240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对象 29">
              <a:extLst>
                <a:ext uri="{FF2B5EF4-FFF2-40B4-BE49-F238E27FC236}">
                  <a16:creationId xmlns:a16="http://schemas.microsoft.com/office/drawing/2014/main" id="{C310A285-5955-4CAD-870F-2A6EBBDBA57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6558368"/>
                </p:ext>
              </p:extLst>
            </p:nvPr>
          </p:nvGraphicFramePr>
          <p:xfrm>
            <a:off x="6867879" y="3459292"/>
            <a:ext cx="48240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5" name="Equation" r:id="rId8" imgW="482400" imgH="380880" progId="Equation.DSMT4">
                    <p:embed/>
                  </p:oleObj>
                </mc:Choice>
                <mc:Fallback>
                  <p:oleObj name="Equation" r:id="rId8" imgW="482400" imgH="380880" progId="Equation.DSMT4">
                    <p:embed/>
                    <p:pic>
                      <p:nvPicPr>
                        <p:cNvPr id="10" name="对象 9">
                          <a:extLst>
                            <a:ext uri="{FF2B5EF4-FFF2-40B4-BE49-F238E27FC236}">
                              <a16:creationId xmlns:a16="http://schemas.microsoft.com/office/drawing/2014/main" id="{4E3401AA-405E-4FCD-A43F-FBB87DDC967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67879" y="3459292"/>
                          <a:ext cx="48240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矩形 30">
            <a:extLst>
              <a:ext uri="{FF2B5EF4-FFF2-40B4-BE49-F238E27FC236}">
                <a16:creationId xmlns:a16="http://schemas.microsoft.com/office/drawing/2014/main" id="{18D023FF-C322-45FC-9EA2-224DACEA8CDC}"/>
              </a:ext>
            </a:extLst>
          </p:cNvPr>
          <p:cNvSpPr/>
          <p:nvPr/>
        </p:nvSpPr>
        <p:spPr>
          <a:xfrm>
            <a:off x="826652" y="4539938"/>
            <a:ext cx="4987694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是衰减，所以比例系数是负的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  <a:endParaRPr lang="zh-CN" altLang="zh-CN" sz="2800" dirty="0">
              <a:latin typeface="+mn-ea"/>
              <a:cs typeface="Levenim MT" panose="02010502060101010101" pitchFamily="2" charset="-79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9287FD45-F9AD-471A-B6AD-87D79C484C60}"/>
              </a:ext>
            </a:extLst>
          </p:cNvPr>
          <p:cNvGrpSpPr/>
          <p:nvPr/>
        </p:nvGrpSpPr>
        <p:grpSpPr>
          <a:xfrm>
            <a:off x="5612685" y="4525972"/>
            <a:ext cx="5576268" cy="641028"/>
            <a:chOff x="5543111" y="3840172"/>
            <a:chExt cx="5576268" cy="641028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611E574D-5CA5-477A-9B22-8F01B022E14D}"/>
                </a:ext>
              </a:extLst>
            </p:cNvPr>
            <p:cNvSpPr/>
            <p:nvPr/>
          </p:nvSpPr>
          <p:spPr>
            <a:xfrm>
              <a:off x="5543111" y="3840172"/>
              <a:ext cx="972285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根据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432AD270-22E9-4C41-B7F7-EA3E671C6A89}"/>
                </a:ext>
              </a:extLst>
            </p:cNvPr>
            <p:cNvSpPr/>
            <p:nvPr/>
          </p:nvSpPr>
          <p:spPr>
            <a:xfrm>
              <a:off x="6916299" y="3843525"/>
              <a:ext cx="4203080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半衰期，以及测得的生物</a:t>
              </a:r>
              <a:endParaRPr lang="zh-CN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graphicFrame>
          <p:nvGraphicFramePr>
            <p:cNvPr id="35" name="对象 34">
              <a:extLst>
                <a:ext uri="{FF2B5EF4-FFF2-40B4-BE49-F238E27FC236}">
                  <a16:creationId xmlns:a16="http://schemas.microsoft.com/office/drawing/2014/main" id="{0EE1D9C4-487B-4E0E-B212-F3C7CCFB99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7160126"/>
                </p:ext>
              </p:extLst>
            </p:nvPr>
          </p:nvGraphicFramePr>
          <p:xfrm>
            <a:off x="6419782" y="4049850"/>
            <a:ext cx="48240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" name="Equation" r:id="rId9" imgW="482400" imgH="380880" progId="Equation.DSMT4">
                    <p:embed/>
                  </p:oleObj>
                </mc:Choice>
                <mc:Fallback>
                  <p:oleObj name="Equation" r:id="rId9" imgW="482400" imgH="380880" progId="Equation.DSMT4">
                    <p:embed/>
                    <p:pic>
                      <p:nvPicPr>
                        <p:cNvPr id="30" name="对象 29">
                          <a:extLst>
                            <a:ext uri="{FF2B5EF4-FFF2-40B4-BE49-F238E27FC236}">
                              <a16:creationId xmlns:a16="http://schemas.microsoft.com/office/drawing/2014/main" id="{C310A285-5955-4CAD-870F-2A6EBBDBA57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9782" y="4049850"/>
                          <a:ext cx="48240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9C4F378D-B185-41FF-9E94-0027D4D09942}"/>
              </a:ext>
            </a:extLst>
          </p:cNvPr>
          <p:cNvGrpSpPr/>
          <p:nvPr/>
        </p:nvGrpSpPr>
        <p:grpSpPr>
          <a:xfrm>
            <a:off x="834590" y="5170352"/>
            <a:ext cx="8500666" cy="637676"/>
            <a:chOff x="765016" y="4484552"/>
            <a:chExt cx="8500666" cy="637676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D335BEF-F632-4216-BEF5-4BCD004607B8}"/>
                </a:ext>
              </a:extLst>
            </p:cNvPr>
            <p:cNvSpPr/>
            <p:nvPr/>
          </p:nvSpPr>
          <p:spPr>
            <a:xfrm>
              <a:off x="765016" y="4484553"/>
              <a:ext cx="944514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体内</a:t>
              </a:r>
              <a:endParaRPr lang="en-US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F5767304-9EAE-4FF9-BD97-973D95101078}"/>
                </a:ext>
              </a:extLst>
            </p:cNvPr>
            <p:cNvSpPr/>
            <p:nvPr/>
          </p:nvSpPr>
          <p:spPr>
            <a:xfrm>
              <a:off x="2085960" y="4484552"/>
              <a:ext cx="7179722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的数量，就可以计算出该生物体的考古年龄</a:t>
              </a:r>
              <a:r>
                <a:rPr lang="en-US" altLang="zh-CN" sz="2800" dirty="0">
                  <a:latin typeface="+mn-ea"/>
                  <a:cs typeface="Levenim MT" panose="02010502060101010101" pitchFamily="2" charset="-79"/>
                </a:rPr>
                <a:t>.</a:t>
              </a:r>
            </a:p>
          </p:txBody>
        </p:sp>
        <p:graphicFrame>
          <p:nvGraphicFramePr>
            <p:cNvPr id="38" name="对象 37">
              <a:extLst>
                <a:ext uri="{FF2B5EF4-FFF2-40B4-BE49-F238E27FC236}">
                  <a16:creationId xmlns:a16="http://schemas.microsoft.com/office/drawing/2014/main" id="{3A237AC0-3CC4-43FE-B723-6671546E972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6966597"/>
                </p:ext>
              </p:extLst>
            </p:nvPr>
          </p:nvGraphicFramePr>
          <p:xfrm>
            <a:off x="1606469" y="4707727"/>
            <a:ext cx="482400" cy="38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" name="Equation" r:id="rId10" imgW="482400" imgH="380880" progId="Equation.DSMT4">
                    <p:embed/>
                  </p:oleObj>
                </mc:Choice>
                <mc:Fallback>
                  <p:oleObj name="Equation" r:id="rId10" imgW="482400" imgH="380880" progId="Equation.DSMT4">
                    <p:embed/>
                    <p:pic>
                      <p:nvPicPr>
                        <p:cNvPr id="35" name="对象 34">
                          <a:extLst>
                            <a:ext uri="{FF2B5EF4-FFF2-40B4-BE49-F238E27FC236}">
                              <a16:creationId xmlns:a16="http://schemas.microsoft.com/office/drawing/2014/main" id="{0EE1D9C4-487B-4E0E-B212-F3C7CCFB991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6469" y="4707727"/>
                          <a:ext cx="482400" cy="380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3729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24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EEF146A4-0A3E-400F-95C7-69017C6FFB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165544"/>
              </p:ext>
            </p:extLst>
          </p:nvPr>
        </p:nvGraphicFramePr>
        <p:xfrm>
          <a:off x="5175250" y="3719346"/>
          <a:ext cx="1841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" name="Equation" r:id="rId3" imgW="1841400" imgH="838080" progId="Equation.DSMT4">
                  <p:embed/>
                </p:oleObj>
              </mc:Choice>
              <mc:Fallback>
                <p:oleObj name="Equation" r:id="rId3" imgW="1841400" imgH="838080" progId="Equation.DSMT4">
                  <p:embed/>
                  <p:pic>
                    <p:nvPicPr>
                      <p:cNvPr id="13" name="对象 12">
                        <a:extLst>
                          <a:ext uri="{FF2B5EF4-FFF2-40B4-BE49-F238E27FC236}">
                            <a16:creationId xmlns:a16="http://schemas.microsoft.com/office/drawing/2014/main" id="{2BC5EFD9-779C-4610-BD2B-9C37BD7F8A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3719346"/>
                        <a:ext cx="1841500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9350C74E-FBA4-4FF2-87B3-1B2A1F8A120B}"/>
              </a:ext>
            </a:extLst>
          </p:cNvPr>
          <p:cNvSpPr/>
          <p:nvPr/>
        </p:nvSpPr>
        <p:spPr>
          <a:xfrm>
            <a:off x="792774" y="3048743"/>
            <a:ext cx="4276184" cy="540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为负），则可得微分方程</a:t>
            </a:r>
            <a:endParaRPr lang="en-US" altLang="zh-CN" sz="2800" dirty="0">
              <a:latin typeface="+mn-ea"/>
              <a:cs typeface="Levenim MT" panose="02010502060101010101" pitchFamily="2" charset="-79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66275AAA-E491-4177-B53A-A82F26F0EC5E}"/>
              </a:ext>
            </a:extLst>
          </p:cNvPr>
          <p:cNvGrpSpPr/>
          <p:nvPr/>
        </p:nvGrpSpPr>
        <p:grpSpPr>
          <a:xfrm>
            <a:off x="755374" y="1054581"/>
            <a:ext cx="10558808" cy="579586"/>
            <a:chOff x="755374" y="1054581"/>
            <a:chExt cx="10558808" cy="579586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EF2FE148-10E4-4D2B-A5E9-C1946FCF07B5}"/>
                </a:ext>
              </a:extLst>
            </p:cNvPr>
            <p:cNvSpPr/>
            <p:nvPr/>
          </p:nvSpPr>
          <p:spPr>
            <a:xfrm>
              <a:off x="755374" y="1054581"/>
              <a:ext cx="6018558" cy="540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以上三个例子，用数学描述就是：设</a:t>
              </a:r>
              <a:endParaRPr lang="zh-CN" altLang="en-US" sz="2800" dirty="0">
                <a:latin typeface="+mn-ea"/>
                <a:cs typeface="Levenim MT" panose="02010502060101010101" pitchFamily="2" charset="-79"/>
              </a:endParaRPr>
            </a:p>
          </p:txBody>
        </p:sp>
        <p:graphicFrame>
          <p:nvGraphicFramePr>
            <p:cNvPr id="8" name="对象 7">
              <a:extLst>
                <a:ext uri="{FF2B5EF4-FFF2-40B4-BE49-F238E27FC236}">
                  <a16:creationId xmlns:a16="http://schemas.microsoft.com/office/drawing/2014/main" id="{FC7B8216-6EBE-465F-BF50-0FC4DDDC31A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4165616"/>
                </p:ext>
              </p:extLst>
            </p:nvPr>
          </p:nvGraphicFramePr>
          <p:xfrm>
            <a:off x="6608832" y="1153491"/>
            <a:ext cx="3302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8" name="Equation" r:id="rId5" imgW="330120" imgH="431640" progId="Equation.DSMT4">
                    <p:embed/>
                  </p:oleObj>
                </mc:Choice>
                <mc:Fallback>
                  <p:oleObj name="Equation" r:id="rId5" imgW="330120" imgH="431640" progId="Equation.DSMT4">
                    <p:embed/>
                    <p:pic>
                      <p:nvPicPr>
                        <p:cNvPr id="41" name="对象 40">
                          <a:extLst>
                            <a:ext uri="{FF2B5EF4-FFF2-40B4-BE49-F238E27FC236}">
                              <a16:creationId xmlns:a16="http://schemas.microsoft.com/office/drawing/2014/main" id="{015FCCE9-81BA-41D6-8289-6F820723C3D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8832" y="1153491"/>
                          <a:ext cx="330200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>
              <a:extLst>
                <a:ext uri="{FF2B5EF4-FFF2-40B4-BE49-F238E27FC236}">
                  <a16:creationId xmlns:a16="http://schemas.microsoft.com/office/drawing/2014/main" id="{C07271B8-301C-4FCC-A611-04648EA69D2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4542113"/>
                </p:ext>
              </p:extLst>
            </p:nvPr>
          </p:nvGraphicFramePr>
          <p:xfrm>
            <a:off x="10717282" y="1188416"/>
            <a:ext cx="5969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9" name="Equation" r:id="rId7" imgW="596880" imgH="393480" progId="Equation.DSMT4">
                    <p:embed/>
                  </p:oleObj>
                </mc:Choice>
                <mc:Fallback>
                  <p:oleObj name="Equation" r:id="rId7" imgW="596880" imgH="393480" progId="Equation.DSMT4">
                    <p:embed/>
                    <p:pic>
                      <p:nvPicPr>
                        <p:cNvPr id="8" name="对象 7">
                          <a:extLst>
                            <a:ext uri="{FF2B5EF4-FFF2-40B4-BE49-F238E27FC236}">
                              <a16:creationId xmlns:a16="http://schemas.microsoft.com/office/drawing/2014/main" id="{FC7B8216-6EBE-465F-BF50-0FC4DDDC31A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17282" y="1188416"/>
                          <a:ext cx="5969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685A77C-F947-4400-ABB1-9506A72E42C2}"/>
                </a:ext>
              </a:extLst>
            </p:cNvPr>
            <p:cNvSpPr/>
            <p:nvPr/>
          </p:nvSpPr>
          <p:spPr>
            <a:xfrm>
              <a:off x="6893823" y="1093442"/>
              <a:ext cx="3910104" cy="540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为初始时刻的物质数量，</a:t>
              </a:r>
              <a:endParaRPr lang="en-US" altLang="zh-CN" sz="2800" dirty="0">
                <a:latin typeface="+mn-ea"/>
                <a:cs typeface="Levenim MT" panose="02010502060101010101" pitchFamily="2" charset="-79"/>
              </a:endParaRPr>
            </a:p>
          </p:txBody>
        </p:sp>
      </p:grpSp>
      <p:sp>
        <p:nvSpPr>
          <p:cNvPr id="23" name="矩形 22">
            <a:extLst>
              <a:ext uri="{FF2B5EF4-FFF2-40B4-BE49-F238E27FC236}">
                <a16:creationId xmlns:a16="http://schemas.microsoft.com/office/drawing/2014/main" id="{B0B6BFA5-1074-41CB-AD4E-39197DE4BA68}"/>
              </a:ext>
            </a:extLst>
          </p:cNvPr>
          <p:cNvSpPr/>
          <p:nvPr/>
        </p:nvSpPr>
        <p:spPr>
          <a:xfrm>
            <a:off x="755374" y="1549423"/>
            <a:ext cx="10685967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为在 </a:t>
            </a:r>
            <a:r>
              <a:rPr lang="en-US" altLang="zh-CN" sz="2800" i="1" dirty="0"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时刻的数量，如果它在 </a:t>
            </a:r>
            <a:r>
              <a:rPr lang="en-US" altLang="zh-CN" sz="2800" i="1" dirty="0"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时刻的变化率（单位时间内物质的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EC67A521-786B-4A59-819F-623438916830}"/>
              </a:ext>
            </a:extLst>
          </p:cNvPr>
          <p:cNvGrpSpPr/>
          <p:nvPr/>
        </p:nvGrpSpPr>
        <p:grpSpPr>
          <a:xfrm>
            <a:off x="755374" y="2243150"/>
            <a:ext cx="10685967" cy="838200"/>
            <a:chOff x="755374" y="2243150"/>
            <a:chExt cx="10685967" cy="838200"/>
          </a:xfrm>
        </p:grpSpPr>
        <p:graphicFrame>
          <p:nvGraphicFramePr>
            <p:cNvPr id="13" name="对象 12">
              <a:extLst>
                <a:ext uri="{FF2B5EF4-FFF2-40B4-BE49-F238E27FC236}">
                  <a16:creationId xmlns:a16="http://schemas.microsoft.com/office/drawing/2014/main" id="{2BC5EFD9-779C-4610-BD2B-9C37BD7F8AC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5729589"/>
                </p:ext>
              </p:extLst>
            </p:nvPr>
          </p:nvGraphicFramePr>
          <p:xfrm>
            <a:off x="1753329" y="2243150"/>
            <a:ext cx="796925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30" name="Equation" r:id="rId9" imgW="799920" imgH="838080" progId="Equation.DSMT4">
                    <p:embed/>
                  </p:oleObj>
                </mc:Choice>
                <mc:Fallback>
                  <p:oleObj name="Equation" r:id="rId9" imgW="799920" imgH="838080" progId="Equation.DSMT4">
                    <p:embed/>
                    <p:pic>
                      <p:nvPicPr>
                        <p:cNvPr id="12" name="对象 11">
                          <a:extLst>
                            <a:ext uri="{FF2B5EF4-FFF2-40B4-BE49-F238E27FC236}">
                              <a16:creationId xmlns:a16="http://schemas.microsoft.com/office/drawing/2014/main" id="{6ABB5D41-F7B9-4D6D-9BCD-48E64ED3B38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3329" y="2243150"/>
                          <a:ext cx="796925" cy="838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>
              <a:extLst>
                <a:ext uri="{FF2B5EF4-FFF2-40B4-BE49-F238E27FC236}">
                  <a16:creationId xmlns:a16="http://schemas.microsoft.com/office/drawing/2014/main" id="{82A67B3E-E7C9-4FCA-82CF-6E69F4749AF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822253"/>
                </p:ext>
              </p:extLst>
            </p:nvPr>
          </p:nvGraphicFramePr>
          <p:xfrm>
            <a:off x="2951309" y="2466711"/>
            <a:ext cx="5969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31" name="Equation" r:id="rId11" imgW="596880" imgH="393480" progId="Equation.DSMT4">
                    <p:embed/>
                  </p:oleObj>
                </mc:Choice>
                <mc:Fallback>
                  <p:oleObj name="Equation" r:id="rId11" imgW="596880" imgH="393480" progId="Equation.DSMT4">
                    <p:embed/>
                    <p:pic>
                      <p:nvPicPr>
                        <p:cNvPr id="10" name="对象 9">
                          <a:extLst>
                            <a:ext uri="{FF2B5EF4-FFF2-40B4-BE49-F238E27FC236}">
                              <a16:creationId xmlns:a16="http://schemas.microsoft.com/office/drawing/2014/main" id="{C07271B8-301C-4FCC-A611-04648EA69D2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309" y="2466711"/>
                          <a:ext cx="596900" cy="3937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982B183C-0A67-4C3F-9E24-5546AD5AA4EC}"/>
                </a:ext>
              </a:extLst>
            </p:cNvPr>
            <p:cNvSpPr/>
            <p:nvPr/>
          </p:nvSpPr>
          <p:spPr>
            <a:xfrm>
              <a:off x="755374" y="2331838"/>
              <a:ext cx="1154280" cy="540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变化）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B9A79644-085B-4A16-A6BE-B20CE45F37FD}"/>
                </a:ext>
              </a:extLst>
            </p:cNvPr>
            <p:cNvSpPr/>
            <p:nvPr/>
          </p:nvSpPr>
          <p:spPr>
            <a:xfrm>
              <a:off x="2486041" y="2331422"/>
              <a:ext cx="665489" cy="540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与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1103F55B-A71A-4017-87C7-BFD0BE17CFED}"/>
                </a:ext>
              </a:extLst>
            </p:cNvPr>
            <p:cNvSpPr/>
            <p:nvPr/>
          </p:nvSpPr>
          <p:spPr>
            <a:xfrm>
              <a:off x="3490055" y="2358864"/>
              <a:ext cx="795128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成正比，比例系数为</a:t>
              </a:r>
              <a:r>
                <a:rPr lang="en-US" altLang="zh-CN" sz="2800" i="1" dirty="0">
                  <a:solidFill>
                    <a:prstClr val="black"/>
                  </a:solidFill>
                  <a:cs typeface="Levenim MT" panose="02010502060101010101" pitchFamily="2" charset="-79"/>
                </a:rPr>
                <a:t>k</a:t>
              </a:r>
              <a:r>
                <a:rPr lang="zh-CN" altLang="en-US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（例</a:t>
              </a:r>
              <a:r>
                <a:rPr lang="en-US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1</a:t>
              </a:r>
              <a:r>
                <a:rPr lang="zh-CN" altLang="en-US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和例</a:t>
              </a:r>
              <a:r>
                <a:rPr lang="en-US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2</a:t>
              </a:r>
              <a:r>
                <a:rPr lang="zh-CN" altLang="en-US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中</a:t>
              </a:r>
              <a:r>
                <a:rPr lang="en-US" altLang="zh-CN" sz="2800" i="1" dirty="0">
                  <a:solidFill>
                    <a:prstClr val="black"/>
                  </a:solidFill>
                  <a:cs typeface="Levenim MT" panose="02010502060101010101" pitchFamily="2" charset="-79"/>
                </a:rPr>
                <a:t>k</a:t>
              </a:r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为正，例</a:t>
              </a:r>
              <a:r>
                <a:rPr lang="en-US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3</a:t>
              </a:r>
              <a:r>
                <a:rPr lang="zh-CN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中</a:t>
              </a:r>
              <a:r>
                <a:rPr lang="en-US" altLang="zh-CN" sz="2800" i="1" dirty="0">
                  <a:solidFill>
                    <a:prstClr val="black"/>
                  </a:solidFill>
                  <a:cs typeface="Levenim MT" panose="02010502060101010101" pitchFamily="2" charset="-79"/>
                </a:rPr>
                <a:t>k</a:t>
              </a:r>
              <a:r>
                <a:rPr lang="en-US" altLang="zh-CN" sz="2800" dirty="0">
                  <a:solidFill>
                    <a:prstClr val="black"/>
                  </a:solidFill>
                  <a:latin typeface="宋体"/>
                  <a:cs typeface="Levenim MT" panose="02010502060101010101" pitchFamily="2" charset="-79"/>
                </a:rPr>
                <a:t> </a:t>
              </a:r>
              <a:endParaRPr lang="zh-CN" altLang="en-US" dirty="0"/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E118A8BB-1802-449A-8C3F-F17720E7A9E9}"/>
              </a:ext>
            </a:extLst>
          </p:cNvPr>
          <p:cNvGrpSpPr/>
          <p:nvPr/>
        </p:nvGrpSpPr>
        <p:grpSpPr>
          <a:xfrm>
            <a:off x="792773" y="4697751"/>
            <a:ext cx="9061559" cy="637675"/>
            <a:chOff x="792773" y="4697751"/>
            <a:chExt cx="9061559" cy="637675"/>
          </a:xfrm>
        </p:grpSpPr>
        <p:graphicFrame>
          <p:nvGraphicFramePr>
            <p:cNvPr id="20" name="对象 19">
              <a:extLst>
                <a:ext uri="{FF2B5EF4-FFF2-40B4-BE49-F238E27FC236}">
                  <a16:creationId xmlns:a16="http://schemas.microsoft.com/office/drawing/2014/main" id="{9AF77B3C-168B-426E-9890-64CE303A0B3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8342941"/>
                </p:ext>
              </p:extLst>
            </p:nvPr>
          </p:nvGraphicFramePr>
          <p:xfrm>
            <a:off x="4808262" y="4851377"/>
            <a:ext cx="16129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32" name="Equation" r:id="rId13" imgW="1612800" imgH="457200" progId="Equation.DSMT4">
                    <p:embed/>
                  </p:oleObj>
                </mc:Choice>
                <mc:Fallback>
                  <p:oleObj name="Equation" r:id="rId13" imgW="1612800" imgH="457200" progId="Equation.DSMT4">
                    <p:embed/>
                    <p:pic>
                      <p:nvPicPr>
                        <p:cNvPr id="50" name="对象 49">
                          <a:extLst>
                            <a:ext uri="{FF2B5EF4-FFF2-40B4-BE49-F238E27FC236}">
                              <a16:creationId xmlns:a16="http://schemas.microsoft.com/office/drawing/2014/main" id="{D4E527D6-0177-40D9-AABB-6238742B97F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8262" y="4851377"/>
                          <a:ext cx="16129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3B1BD3B9-009D-4715-A529-F2407C7F9E8E}"/>
                </a:ext>
              </a:extLst>
            </p:cNvPr>
            <p:cNvSpPr/>
            <p:nvPr/>
          </p:nvSpPr>
          <p:spPr>
            <a:xfrm>
              <a:off x="792773" y="4697751"/>
              <a:ext cx="4097279" cy="637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容易验证这个方程的解为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AF8B02BE-842D-4251-B40A-34416EA7CE4A}"/>
                </a:ext>
              </a:extLst>
            </p:cNvPr>
            <p:cNvSpPr/>
            <p:nvPr/>
          </p:nvSpPr>
          <p:spPr>
            <a:xfrm>
              <a:off x="6421162" y="4775529"/>
              <a:ext cx="3433170" cy="5598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其中</a:t>
              </a:r>
              <a:r>
                <a:rPr lang="en-US" altLang="zh-CN" sz="2800" i="1" dirty="0">
                  <a:cs typeface="Levenim MT" panose="02010502060101010101" pitchFamily="2" charset="-79"/>
                </a:rPr>
                <a:t>C</a:t>
              </a:r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是任意的常数</a:t>
              </a:r>
              <a:r>
                <a:rPr lang="en-US" altLang="zh-CN" sz="2800" dirty="0">
                  <a:latin typeface="+mn-ea"/>
                  <a:cs typeface="Levenim MT" panose="02010502060101010101" pitchFamily="2" charset="-79"/>
                </a:rPr>
                <a:t>. </a:t>
              </a:r>
              <a:endParaRPr lang="zh-CN" altLang="en-US" sz="2800" dirty="0">
                <a:latin typeface="+mn-ea"/>
                <a:cs typeface="Levenim MT" panose="02010502060101010101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340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52AB2FB0-AABD-4B03-8C99-1264E93D2E13}"/>
              </a:ext>
            </a:extLst>
          </p:cNvPr>
          <p:cNvSpPr/>
          <p:nvPr/>
        </p:nvSpPr>
        <p:spPr>
          <a:xfrm>
            <a:off x="649350" y="3439530"/>
            <a:ext cx="10976082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这就是所求的在时间 </a:t>
            </a:r>
            <a:r>
              <a:rPr lang="en-US" altLang="zh-CN" sz="2800" i="1" dirty="0"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时的物质的数量，它可以是时刻 </a:t>
            </a:r>
            <a:r>
              <a:rPr lang="en-US" altLang="zh-CN" sz="2800" i="1" dirty="0">
                <a:cs typeface="Levenim MT" panose="02010502060101010101" pitchFamily="2" charset="-79"/>
              </a:rPr>
              <a:t>t 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的人口数、</a:t>
            </a:r>
            <a:endParaRPr lang="en-US" altLang="zh-CN" sz="2800" dirty="0">
              <a:latin typeface="+mn-ea"/>
              <a:cs typeface="Levenim MT" panose="02010502060101010101" pitchFamily="2" charset="-79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2CB7DDEF-E9C7-43B7-9946-D22C423C90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346121"/>
              </p:ext>
            </p:extLst>
          </p:nvPr>
        </p:nvGraphicFramePr>
        <p:xfrm>
          <a:off x="5090417" y="2863679"/>
          <a:ext cx="1600200" cy="46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1" name="Equation" r:id="rId3" imgW="1600200" imgH="469800" progId="Equation.DSMT4">
                  <p:embed/>
                </p:oleObj>
              </mc:Choice>
              <mc:Fallback>
                <p:oleObj name="Equation" r:id="rId3" imgW="1600200" imgH="469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0417" y="2863679"/>
                        <a:ext cx="1600200" cy="46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组合 13">
            <a:extLst>
              <a:ext uri="{FF2B5EF4-FFF2-40B4-BE49-F238E27FC236}">
                <a16:creationId xmlns:a16="http://schemas.microsoft.com/office/drawing/2014/main" id="{1220E398-8072-4CCC-94BA-21CE6070BBD6}"/>
              </a:ext>
            </a:extLst>
          </p:cNvPr>
          <p:cNvGrpSpPr/>
          <p:nvPr/>
        </p:nvGrpSpPr>
        <p:grpSpPr>
          <a:xfrm>
            <a:off x="649350" y="811428"/>
            <a:ext cx="8791380" cy="656846"/>
            <a:chOff x="649350" y="811428"/>
            <a:chExt cx="8791380" cy="656846"/>
          </a:xfrm>
        </p:grpSpPr>
        <p:graphicFrame>
          <p:nvGraphicFramePr>
            <p:cNvPr id="5" name="对象 4">
              <a:extLst>
                <a:ext uri="{FF2B5EF4-FFF2-40B4-BE49-F238E27FC236}">
                  <a16:creationId xmlns:a16="http://schemas.microsoft.com/office/drawing/2014/main" id="{C961807C-17F1-46BC-BEAC-6ADD013F6C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910245"/>
                </p:ext>
              </p:extLst>
            </p:nvPr>
          </p:nvGraphicFramePr>
          <p:xfrm>
            <a:off x="8920030" y="993766"/>
            <a:ext cx="5207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2" name="Equation" r:id="rId5" imgW="520560" imgH="431640" progId="Equation.DSMT4">
                    <p:embed/>
                  </p:oleObj>
                </mc:Choice>
                <mc:Fallback>
                  <p:oleObj name="Equation" r:id="rId5" imgW="520560" imgH="431640" progId="Equation.DSMT4">
                    <p:embed/>
                    <p:pic>
                      <p:nvPicPr>
                        <p:cNvPr id="8" name="对象 7">
                          <a:extLst>
                            <a:ext uri="{FF2B5EF4-FFF2-40B4-BE49-F238E27FC236}">
                              <a16:creationId xmlns:a16="http://schemas.microsoft.com/office/drawing/2014/main" id="{FC7B8216-6EBE-465F-BF50-0FC4DDDC31A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20030" y="993766"/>
                          <a:ext cx="520700" cy="43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C393401A-8505-48E0-8E13-9788635D5CA9}"/>
                </a:ext>
              </a:extLst>
            </p:cNvPr>
            <p:cNvSpPr/>
            <p:nvPr/>
          </p:nvSpPr>
          <p:spPr>
            <a:xfrm>
              <a:off x="649350" y="811428"/>
              <a:ext cx="8446543" cy="656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但是上面的例子中，在初始时刻 </a:t>
              </a:r>
              <a:r>
                <a:rPr lang="en-US" altLang="zh-CN" sz="2800" dirty="0">
                  <a:cs typeface="Levenim MT" panose="02010502060101010101" pitchFamily="2" charset="-79"/>
                </a:rPr>
                <a:t>(</a:t>
              </a:r>
              <a:r>
                <a:rPr lang="en-US" altLang="zh-CN" sz="2800" i="1" dirty="0">
                  <a:cs typeface="Levenim MT" panose="02010502060101010101" pitchFamily="2" charset="-79"/>
                </a:rPr>
                <a:t>t </a:t>
              </a:r>
              <a:r>
                <a:rPr lang="en-US" altLang="zh-CN" sz="2800" dirty="0">
                  <a:cs typeface="Levenim MT" panose="02010502060101010101" pitchFamily="2" charset="-79"/>
                </a:rPr>
                <a:t>=0) </a:t>
              </a: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物质的数量为</a:t>
              </a: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FBB5E0C0-7F99-4AC0-9C30-42270CAC96B6}"/>
              </a:ext>
            </a:extLst>
          </p:cNvPr>
          <p:cNvSpPr/>
          <p:nvPr/>
        </p:nvSpPr>
        <p:spPr>
          <a:xfrm>
            <a:off x="9567010" y="802182"/>
            <a:ext cx="1261884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latin typeface="+mn-ea"/>
                <a:cs typeface="Levenim MT" panose="02010502060101010101" pitchFamily="2" charset="-79"/>
              </a:rPr>
              <a:t>即满足</a:t>
            </a:r>
            <a:endParaRPr lang="en-US" altLang="zh-CN" sz="2800" dirty="0">
              <a:latin typeface="+mn-ea"/>
              <a:cs typeface="Levenim MT" panose="02010502060101010101" pitchFamily="2" charset="-79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DC35B14-1125-4FA6-BF0D-E176FCECA9EC}"/>
              </a:ext>
            </a:extLst>
          </p:cNvPr>
          <p:cNvGrpSpPr/>
          <p:nvPr/>
        </p:nvGrpSpPr>
        <p:grpSpPr>
          <a:xfrm>
            <a:off x="649350" y="1542887"/>
            <a:ext cx="5056935" cy="523220"/>
            <a:chOff x="649350" y="1542887"/>
            <a:chExt cx="5056935" cy="523220"/>
          </a:xfrm>
        </p:grpSpPr>
        <p:graphicFrame>
          <p:nvGraphicFramePr>
            <p:cNvPr id="7" name="对象 6">
              <a:extLst>
                <a:ext uri="{FF2B5EF4-FFF2-40B4-BE49-F238E27FC236}">
                  <a16:creationId xmlns:a16="http://schemas.microsoft.com/office/drawing/2014/main" id="{691A3DDA-1DC3-4018-8CBC-AB143828636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3712209"/>
                </p:ext>
              </p:extLst>
            </p:nvPr>
          </p:nvGraphicFramePr>
          <p:xfrm>
            <a:off x="2239485" y="1571795"/>
            <a:ext cx="3466800" cy="444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3" name="Equation" r:id="rId7" imgW="3466800" imgH="444240" progId="Equation.DSMT4">
                    <p:embed/>
                  </p:oleObj>
                </mc:Choice>
                <mc:Fallback>
                  <p:oleObj name="Equation" r:id="rId7" imgW="3466800" imgH="44424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9485" y="1571795"/>
                          <a:ext cx="3466800" cy="4442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780E7523-8AA8-4326-867E-975850F6F84C}"/>
                </a:ext>
              </a:extLst>
            </p:cNvPr>
            <p:cNvSpPr/>
            <p:nvPr/>
          </p:nvSpPr>
          <p:spPr>
            <a:xfrm>
              <a:off x="649350" y="1542887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dirty="0">
                  <a:latin typeface="+mn-ea"/>
                  <a:cs typeface="Levenim MT" panose="02010502060101010101" pitchFamily="2" charset="-79"/>
                </a:rPr>
                <a:t>初始条件</a:t>
              </a:r>
              <a:endParaRPr lang="zh-CN" altLang="en-US" sz="2800" dirty="0"/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0873CD59-F712-4FBE-A6C3-AEE30A925200}"/>
              </a:ext>
            </a:extLst>
          </p:cNvPr>
          <p:cNvGrpSpPr/>
          <p:nvPr/>
        </p:nvGrpSpPr>
        <p:grpSpPr>
          <a:xfrm>
            <a:off x="649350" y="2119953"/>
            <a:ext cx="8180808" cy="637675"/>
            <a:chOff x="649350" y="2119953"/>
            <a:chExt cx="8180808" cy="637675"/>
          </a:xfrm>
        </p:grpSpPr>
        <p:graphicFrame>
          <p:nvGraphicFramePr>
            <p:cNvPr id="13" name="对象 12">
              <a:extLst>
                <a:ext uri="{FF2B5EF4-FFF2-40B4-BE49-F238E27FC236}">
                  <a16:creationId xmlns:a16="http://schemas.microsoft.com/office/drawing/2014/main" id="{3DA94AFA-104C-42BE-8864-EBE5816448B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3106970"/>
                </p:ext>
              </p:extLst>
            </p:nvPr>
          </p:nvGraphicFramePr>
          <p:xfrm>
            <a:off x="6239358" y="2283648"/>
            <a:ext cx="25908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4" name="Equation" r:id="rId9" imgW="2590560" imgH="469800" progId="Equation.DSMT4">
                    <p:embed/>
                  </p:oleObj>
                </mc:Choice>
                <mc:Fallback>
                  <p:oleObj name="Equation" r:id="rId9" imgW="2590560" imgH="4698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39358" y="2283648"/>
                          <a:ext cx="2590800" cy="469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60791B5D-646B-4019-A726-F9FA067C51D3}"/>
                </a:ext>
              </a:extLst>
            </p:cNvPr>
            <p:cNvSpPr/>
            <p:nvPr/>
          </p:nvSpPr>
          <p:spPr>
            <a:xfrm>
              <a:off x="649350" y="2119953"/>
              <a:ext cx="5929828" cy="6376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+mn-ea"/>
                  <a:cs typeface="Levenim MT" panose="02010502060101010101" pitchFamily="2" charset="-79"/>
                </a:rPr>
                <a:t>根据这个条件，可以确定任意常数：</a:t>
              </a:r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49F3F00E-8A39-4217-B15A-BDDFA9997287}"/>
              </a:ext>
            </a:extLst>
          </p:cNvPr>
          <p:cNvSpPr/>
          <p:nvPr/>
        </p:nvSpPr>
        <p:spPr>
          <a:xfrm>
            <a:off x="649350" y="4107445"/>
            <a:ext cx="10597773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流感患者人数或碳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14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的残留数（由此可以推断出土文物的年代）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CD14224-CB78-44D4-BE9E-2E23051E44AB}"/>
              </a:ext>
            </a:extLst>
          </p:cNvPr>
          <p:cNvSpPr/>
          <p:nvPr/>
        </p:nvSpPr>
        <p:spPr>
          <a:xfrm>
            <a:off x="649350" y="4778278"/>
            <a:ext cx="5011308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关键在于比例系数 </a:t>
            </a:r>
            <a:r>
              <a:rPr lang="en-US" altLang="zh-CN" sz="2800" i="1" dirty="0">
                <a:cs typeface="Levenim MT" panose="02010502060101010101" pitchFamily="2" charset="-79"/>
              </a:rPr>
              <a:t>k</a:t>
            </a:r>
            <a:r>
              <a:rPr lang="zh-CN" altLang="en-US" sz="2800" dirty="0">
                <a:latin typeface="+mn-ea"/>
                <a:cs typeface="Levenim MT" panose="02010502060101010101" pitchFamily="2" charset="-79"/>
              </a:rPr>
              <a:t> 的确定</a:t>
            </a:r>
            <a:r>
              <a:rPr lang="en-US" altLang="zh-CN" sz="2800" dirty="0">
                <a:latin typeface="+mn-ea"/>
                <a:cs typeface="Levenim MT" panose="02010502060101010101" pitchFamily="2" charset="-79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166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2800" dirty="0"/>
        </a:defPPr>
      </a:lstStyle>
    </a:spDef>
    <a:txDef>
      <a:spPr>
        <a:noFill/>
      </a:spPr>
      <a:bodyPr wrap="square" rtlCol="0">
        <a:spAutoFit/>
      </a:bodyPr>
      <a:lstStyle>
        <a:defPPr algn="l">
          <a:defRPr sz="2800" kern="100" dirty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2831</TotalTime>
  <Words>1658</Words>
  <Application>Microsoft Office PowerPoint</Application>
  <PresentationFormat>宽屏</PresentationFormat>
  <Paragraphs>210</Paragraphs>
  <Slides>24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仿宋</vt:lpstr>
      <vt:lpstr>黑体</vt:lpstr>
      <vt:lpstr>楷体</vt:lpstr>
      <vt:lpstr>宋体</vt:lpstr>
      <vt:lpstr>Arial</vt:lpstr>
      <vt:lpstr>Times New Roman</vt:lpstr>
      <vt:lpstr>1_Office 主题​​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zjia</dc:creator>
  <cp:lastModifiedBy>贾 挚</cp:lastModifiedBy>
  <cp:revision>72</cp:revision>
  <dcterms:created xsi:type="dcterms:W3CDTF">2019-09-26T05:31:42Z</dcterms:created>
  <dcterms:modified xsi:type="dcterms:W3CDTF">2019-10-20T07:16:17Z</dcterms:modified>
</cp:coreProperties>
</file>